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32"/>
  </p:notesMasterIdLst>
  <p:handoutMasterIdLst>
    <p:handoutMasterId r:id="rId33"/>
  </p:handoutMasterIdLst>
  <p:sldIdLst>
    <p:sldId id="326" r:id="rId2"/>
    <p:sldId id="457" r:id="rId3"/>
    <p:sldId id="444" r:id="rId4"/>
    <p:sldId id="441" r:id="rId5"/>
    <p:sldId id="319" r:id="rId6"/>
    <p:sldId id="320" r:id="rId7"/>
    <p:sldId id="321" r:id="rId8"/>
    <p:sldId id="268" r:id="rId9"/>
    <p:sldId id="329" r:id="rId10"/>
    <p:sldId id="332" r:id="rId11"/>
    <p:sldId id="442" r:id="rId12"/>
    <p:sldId id="322" r:id="rId13"/>
    <p:sldId id="333" r:id="rId14"/>
    <p:sldId id="334" r:id="rId15"/>
    <p:sldId id="323" r:id="rId16"/>
    <p:sldId id="324" r:id="rId17"/>
    <p:sldId id="325" r:id="rId18"/>
    <p:sldId id="453" r:id="rId19"/>
    <p:sldId id="445" r:id="rId20"/>
    <p:sldId id="447" r:id="rId21"/>
    <p:sldId id="450" r:id="rId22"/>
    <p:sldId id="454" r:id="rId23"/>
    <p:sldId id="448" r:id="rId24"/>
    <p:sldId id="449" r:id="rId25"/>
    <p:sldId id="446" r:id="rId26"/>
    <p:sldId id="455" r:id="rId27"/>
    <p:sldId id="458" r:id="rId28"/>
    <p:sldId id="451" r:id="rId29"/>
    <p:sldId id="456" r:id="rId30"/>
    <p:sldId id="459" r:id="rId31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ummary Section" id="{CA9E5671-F111-D243-8DF9-2D6228298685}">
          <p14:sldIdLst/>
        </p14:section>
        <p14:section name="Writing a Research Abstract  SORF Summer Seminar  June 18th, 2021 " id="{6E224FF2-EB1D-FA44-AE28-8732E0CF230E}">
          <p14:sldIdLst>
            <p14:sldId id="326"/>
          </p14:sldIdLst>
        </p14:section>
        <p14:section name="The Students – Research Interest" id="{CE003917-D13E-064B-A8BC-849B4E2E1FA3}">
          <p14:sldIdLst>
            <p14:sldId id="457"/>
            <p14:sldId id="444"/>
            <p14:sldId id="441"/>
            <p14:sldId id="319"/>
            <p14:sldId id="320"/>
            <p14:sldId id="321"/>
            <p14:sldId id="268"/>
            <p14:sldId id="329"/>
            <p14:sldId id="332"/>
            <p14:sldId id="442"/>
            <p14:sldId id="322"/>
            <p14:sldId id="333"/>
            <p14:sldId id="334"/>
            <p14:sldId id="323"/>
            <p14:sldId id="324"/>
            <p14:sldId id="325"/>
            <p14:sldId id="453"/>
            <p14:sldId id="445"/>
            <p14:sldId id="447"/>
            <p14:sldId id="450"/>
            <p14:sldId id="454"/>
            <p14:sldId id="448"/>
            <p14:sldId id="449"/>
            <p14:sldId id="446"/>
            <p14:sldId id="455"/>
            <p14:sldId id="458"/>
            <p14:sldId id="451"/>
            <p14:sldId id="456"/>
            <p14:sldId id="45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atino-Sutton, Cecilia" initials="PSC" lastIdx="3" clrIdx="0">
    <p:extLst>
      <p:ext uri="{19B8F6BF-5375-455C-9EA6-DF929625EA0E}">
        <p15:presenceInfo xmlns:p15="http://schemas.microsoft.com/office/powerpoint/2012/main" userId="S::patinosu@med.usc.edu::75faf312-c5e3-487d-99f6-da184d695cea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868"/>
    <p:restoredTop sz="93553" autoAdjust="0"/>
  </p:normalViewPr>
  <p:slideViewPr>
    <p:cSldViewPr>
      <p:cViewPr varScale="1">
        <p:scale>
          <a:sx n="120" d="100"/>
          <a:sy n="120" d="100"/>
        </p:scale>
        <p:origin x="200" y="46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A5EBB8-7798-4790-80FB-8B28B6DA1435}" type="datetimeFigureOut">
              <a:rPr lang="en-US" smtClean="0"/>
              <a:t>7/1/22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752A69-B63D-4C79-B76D-CFEB6D11BF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2937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29T03:39:40.31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3 16383,'52'-1'0,"-4"-1"0,-8 8 0,1-1 0,1 1 0,5-2 0,-12-2 0,-3 0 0,-8-1 0,-5 0 0,-2-1 0,-2 0 0,3 0 0,-3 0 0,6-1 0,-2 3 0,-2-1 0,9 1 0,-3-2 0,6 1 0,-1 2 0,1-3 0,5 2 0,-8-2 0,1-1 0,-9 1 0,1-1 0,1 1 0,3-1 0,7 2 0,-3-2 0,8 1 0,-9 0 0,3-1 0,-6 0 0,-7 1 0,3 0 0,-5 1 0,4-5 0,-1 4 0,-1-5 0,-1 5 0,0-1 0,3 0 0,-5 1 0,4 0 0,-1 0 0,2 1 0,2 1 0,-4-2 0,-1 2 0,-3-1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29T03:40:28.65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4742 14 16383,'-55'-5'0,"0"1"0,5 4 0,-7 0 0,-17 0 0,-3 0 0,-21-1 0,5 1 0,39 0 0,-1-1 0,-40 3 0,41-3 0,-1 0 0,-37 1 0,41-1 0,-1 1 0,-35 0 0,-1 0 0,12 0 0,1 0 0,-5 0 0,7 0 0,-7 0 0,21-1 0,0 0 0,15 1 0,-6 2 0,8 0 0,-3-1 0,1 0 0,-2-2 0,3 1 0,-4-1 0,2 1 0,-4 3 0,-2-1 0,-2 1 0,-9-1 0,-4 0 0,-8 2 0,-5 0 0,-4 5 0,12-3 0,-1 3 0,12-2 0,-4-2 0,-10-1 0,11-4 0,-11 2 0,14-1 0,-13 0 0,14 1 0,2 0 0,14-1 0,11 1 0,6-2 0,0 2 0,-1-1 0,-2 1 0,1 0 0,1-1 0,0-1 0,-3 0 0,2 0 0,0 2 0,1-1 0,2 0 0,-2-1 0,4 0 0,-1 0 0,1-1 0,9 3 0,-5-2 0,3 3 0,-6-1 0,-4-2 0,-3 2 0,1 0 0,-6 0 0,-2-1 0,-3-1 0,-5 0 0,6 0 0,4 0 0,7-1 0,7 1 0,5-1 0,-1 1 0,-2 0 0,-2 2 0,0-1 0,2 0 0,6 0 0,-7 1 0,6-1 0,-5 1 0,1-1 0,5-1 0,-13 2 0,11-2 0,-4 1 0,3-2 0,-1 1 0,-1 0 0,-3 4 0,2-2 0,-1-1 0,1-1 0,5 0 0,-2 0 0,0 1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29T03:41:22.496"/>
    </inkml:context>
    <inkml:brush xml:id="br0">
      <inkml:brushProperty name="width" value="0.3" units="cm"/>
      <inkml:brushProperty name="height" value="0.6" units="cm"/>
      <inkml:brushProperty name="color" value="#D9AEFF"/>
      <inkml:brushProperty name="tip" value="rectangle"/>
      <inkml:brushProperty name="rasterOp" value="maskPen"/>
    </inkml:brush>
  </inkml:definitions>
  <inkml:trace contextRef="#ctx0" brushRef="#br0">1 0 16383,'44'20'0,"-6"-4"0,-26-12 0,3-1 0,1 3 0,9 1 0,16 8 0,6-3 0,14 11 0,-3-3 0,-2-2 0,-10-5 0,-16-9 0,-12-2 0,-8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29T03:41:24.645"/>
    </inkml:context>
    <inkml:brush xml:id="br0">
      <inkml:brushProperty name="width" value="0.3" units="cm"/>
      <inkml:brushProperty name="height" value="0.6" units="cm"/>
      <inkml:brushProperty name="color" value="#D9AEFF"/>
      <inkml:brushProperty name="tip" value="rectangle"/>
      <inkml:brushProperty name="rasterOp" value="maskPen"/>
    </inkml:brush>
  </inkml:definitions>
  <inkml:trace contextRef="#ctx0" brushRef="#br0">1 25 16383,'40'-10'0,"-4"3"0,-20 4 0,0 1 0,2 0 0,-3 1 0,1 1 0,2 0 0,2 0 0,8 0 0,8 0 0,2 0 0,12 0 0,4 3 0,9-1 0,4 2 0,-5 0 0,-14-1 0,-13-1 0,-19-2 0,-5 0 0,5-2 0,-3 0 0,9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29T03:41:26.884"/>
    </inkml:context>
    <inkml:brush xml:id="br0">
      <inkml:brushProperty name="width" value="0.3" units="cm"/>
      <inkml:brushProperty name="height" value="0.6" units="cm"/>
      <inkml:brushProperty name="color" value="#D9AEFF"/>
      <inkml:brushProperty name="tip" value="rectangle"/>
      <inkml:brushProperty name="rasterOp" value="maskPen"/>
    </inkml:brush>
  </inkml:definitions>
  <inkml:trace contextRef="#ctx0" brushRef="#br0">0 16 16383,'44'-3'0,"0"-1"0,-21 3 0,9-1 0,0 1 0,-1 1 0,4 0 0,-7-1 0,0 0 0,-5-1 0,0 2 0,1-1 0,12 3 0,-6-3 0,5 4 0,-6-2 0,-3 0 0,-2-1 0,-5 0 0,-5 0 0,2-1 0,-2 1 0,3 0 0,0-2 0,-2 1 0,2 1 0,4 1 0,-2 1 0,3 0 0,-10-2 0,7 0 0,-7 0 0,6 1 0,-5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29T03:41:30.057"/>
    </inkml:context>
    <inkml:brush xml:id="br0">
      <inkml:brushProperty name="width" value="0.3" units="cm"/>
      <inkml:brushProperty name="height" value="0.6" units="cm"/>
      <inkml:brushProperty name="color" value="#D9AEFF"/>
      <inkml:brushProperty name="tip" value="rectangle"/>
      <inkml:brushProperty name="rasterOp" value="maskPen"/>
    </inkml:brush>
  </inkml:definitions>
  <inkml:trace contextRef="#ctx0" brushRef="#br0">0 15 16383,'50'-5'0,"-2"0"0,-26 5 0,6-2 0,-4 0 0,1 3 0,-1 0 0,5 2 0,2-2 0,5 0 0,1-1 0,0 0 0,-2 0 0,-6 0 0,0 0 0,-8 0 0,3 0 0,0 1 0,-2 0 0,6 2 0,-7-1 0,11 1 0,-1-1 0,6 1 0,4-1 0,-1 2 0,-7-3 0,-2-1 0,-9-1 0,2 0 0,-2 1 0,1 2 0,3-4 0,0 3 0,0-3 0,2 1 0,-3 1 0,7 0 0,-2 0 0,-4 0 0,-1 2 0,-7-1 0,2 1 0,-2-1 0,3 2 0,1 0 0,-2-1 0,2 1 0,-1-2 0,-1-1 0,4 2 0,9 0 0,6 2 0,11-2 0,-1 3 0,0-4 0,-15 5 0,-2-4 0,-17 0 0,-2 0 0,-5-1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29T03:41:31.980"/>
    </inkml:context>
    <inkml:brush xml:id="br0">
      <inkml:brushProperty name="width" value="0.3" units="cm"/>
      <inkml:brushProperty name="height" value="0.6" units="cm"/>
      <inkml:brushProperty name="color" value="#D9AEFF"/>
      <inkml:brushProperty name="tip" value="rectangle"/>
      <inkml:brushProperty name="rasterOp" value="maskPen"/>
    </inkml:brush>
  </inkml:definitions>
  <inkml:trace contextRef="#ctx0" brushRef="#br0">0 10 16383,'39'-1'0,"-3"0"0,-22 1 0,3 0 0,1-1 0,0 0 0,0 0 0,-1 1 0,1 0 0,0 0 0,1 0 0,3-1 0,-2 0 0,11 0 0,0 0 0,12 2 0,1-1 0,-3 1 0,-5-1 0,-6 0 0,-5 1 0,2 0 0,-4-1 0,0 0 0,-2 0 0,-2 0 0,-3 1 0,-1-1 0,2 1 0,-2-1 0,2-1 0,-3 1 0,1-1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29T03:41:34.005"/>
    </inkml:context>
    <inkml:brush xml:id="br0">
      <inkml:brushProperty name="width" value="0.3" units="cm"/>
      <inkml:brushProperty name="height" value="0.6" units="cm"/>
      <inkml:brushProperty name="color" value="#D9AEFF"/>
      <inkml:brushProperty name="tip" value="rectangle"/>
      <inkml:brushProperty name="rasterOp" value="maskPen"/>
    </inkml:brush>
  </inkml:definitions>
  <inkml:trace contextRef="#ctx0" brushRef="#br0">1 1 16383,'65'3'0,"-11"-1"0,-19 0 0,2 0 0,3-1 0,3 1 0,-2-1 0,-2-1 0,-2 1 0,3-1 0,-8 1 0,2-1 0,-6 0 0,-3 0 0,-1 0 0,-5 0 0,1 0 0,-2 0 0,1 1 0,0-1 0,7 1 0,0-1 0,3 0 0,4-1 0,-1 1 0,0-2 0,0 0 0,-7 1 0,2 0 0,-7 2 0,2-1 0,-1 0 0,4-1 0,2 0 0,7 0 0,1 4 0,8-1 0,-3 1 0,1-2 0,-10-1 0,-6-1 0,-8 1 0,-4-1 0,7 1 0,-6 0 0,12 1 0,0-1 0,5 1 0,4-1 0,-2 0 0,-5 0 0,-11 0 0,-6-1 0,-6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29T03:41:59.251"/>
    </inkml:context>
    <inkml:brush xml:id="br0">
      <inkml:brushProperty name="width" value="0.3" units="cm"/>
      <inkml:brushProperty name="height" value="0.6" units="cm"/>
      <inkml:brushProperty name="color" value="#A9D8FF"/>
      <inkml:brushProperty name="tip" value="rectangle"/>
      <inkml:brushProperty name="rasterOp" value="maskPen"/>
    </inkml:brush>
  </inkml:definitions>
  <inkml:trace contextRef="#ctx0" brushRef="#br0">0 20 16383,'56'-3'0,"2"1"0,-18 2 0,19 0 0,6 0 0,29 0 0,-40 0 0,1-1 0,6 1 0,0 0 0,-3-1 0,-1 0 0,5 1 0,-1 0 0,38 0 0,-46 0 0,-1 0 0,28 0 0,0 0 0,-13 0 0,-2 0 0,-5 0 0,-18 0 0,9 0 0,-10 0 0,9 1 0,-5 0 0,7 0 0,-9-1 0,5 0 0,-9 0 0,-1 0 0,-9-1 0,-9 0 0,-7 0 0,6 0 0,-9 0 0,9-1 0,-1 0 0,-7 1 0,8 0 0,0-1 0,1 1 0,3 0 0,-10 3 0,1-1 0,-1 1 0,3-1 0,2 0 0,-4-1 0,2 1 0,1-1 0,-3 0 0,4 0 0,-5 1 0,4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29T03:42:01.490"/>
    </inkml:context>
    <inkml:brush xml:id="br0">
      <inkml:brushProperty name="width" value="0.3" units="cm"/>
      <inkml:brushProperty name="height" value="0.6" units="cm"/>
      <inkml:brushProperty name="color" value="#A9D8FF"/>
      <inkml:brushProperty name="tip" value="rectangle"/>
      <inkml:brushProperty name="rasterOp" value="maskPen"/>
    </inkml:brush>
  </inkml:definitions>
  <inkml:trace contextRef="#ctx0" brushRef="#br0">1 1 16383,'71'2'0,"-11"0"0,-7-3 0,-5 3 0,18 1 0,-2 2 0,14 3 0,0-4 0,-8 0 0,17 3 0,-10-2 0,11 5 0,-12-5 0,-8-3 0,-10-3 0,-4 0 0,-5 0 0,-3 1 0,-11 1 0,4 0 0,-11 1 0,10 1 0,-6-2 0,7 3 0,-11 0 0,-2-1 0,0 0 0,7 1 0,6-2 0,6 0 0,4-1 0,-3 0 0,-1 0 0,-1 0 0,-5-1 0,-5 0 0,-5 0 0,-4 1 0,4-1 0,3 3 0,3-2 0,0 1 0,-8-1 0,1-1 0,-10 0 0,5-2 0,-3 1 0,3-3 0,-6 3 0,-2-1 0,5 3 0,5-1 0,2 1 0,4-1 0,-5 0 0,0 0 0,-6 0 0,-6-1 0,-4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29T03:42:03.515"/>
    </inkml:context>
    <inkml:brush xml:id="br0">
      <inkml:brushProperty name="width" value="0.3" units="cm"/>
      <inkml:brushProperty name="height" value="0.6" units="cm"/>
      <inkml:brushProperty name="color" value="#A9D8FF"/>
      <inkml:brushProperty name="tip" value="rectangle"/>
      <inkml:brushProperty name="rasterOp" value="maskPen"/>
    </inkml:brush>
  </inkml:definitions>
  <inkml:trace contextRef="#ctx0" brushRef="#br0">1 5 16383,'55'0'0,"-3"0"0,-9 0 0,-1-2 0,12 1 0,-10-1 0,9 3 0,-7-1 0,10 1 0,-6-1 0,8 2 0,-2-1 0,3 0 0,10 0 0,-2-1 0,7 4 0,-14-3 0,-3 3 0,-12-3 0,3 1 0,-11-2 0,2 3 0,-9-1 0,-2 1 0,3-2 0,0 0 0,0-1 0,3 0 0,-4 0 0,-1 1 0,8-1 0,-3 2 0,1-2 0,-4 1 0,1-1 0,-1 0 0,-6 0 0,4-1 0,-13 1 0,2-2 0,-2 2 0,3-1 0,-1 1 0,3 0 0,-2 0 0,2 0 0,2 0 0,-2 0 0,4-1 0,-3 0 0,0 0 0,3 0 0,-5 1 0,3 1 0,-2-1 0,-8 2 0,6-2 0,-3 1 0,6 0 0,2-1 0,-6-1 0,1-1 0,-6 1 0,7 1 0,-6-1 0,7 1 0,-6 0 0,7 0 0,-8-1 0,1 0 0,-5-1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29T03:39:42.28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12 16383,'62'-7'0,"-3"2"0,-6 8 0,17 0 0,7 0 0,-26-2 0,1 0 0,45-1 0,-43 0 0,-1 0 0,39 2 0,-10 0 0,-13 0 0,0 0 0,-8-2 0,-2 2 0,2 0 0,14 3 0,-1-2 0,11 5 0,-20-5 0,-3 2 0,-18-3 0,-7-1 0,-14 0 0,0 0 0,-4 0 0,0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29T03:42:05.348"/>
    </inkml:context>
    <inkml:brush xml:id="br0">
      <inkml:brushProperty name="width" value="0.3" units="cm"/>
      <inkml:brushProperty name="height" value="0.6" units="cm"/>
      <inkml:brushProperty name="color" value="#A9D8FF"/>
      <inkml:brushProperty name="tip" value="rectangle"/>
      <inkml:brushProperty name="rasterOp" value="maskPen"/>
    </inkml:brush>
  </inkml:definitions>
  <inkml:trace contextRef="#ctx0" brushRef="#br0">1 12 16383,'98'2'0,"-9"1"0,-4-2 0,-30 1 0,11-2 0,-24 0 0,5 0 0,5 0 0,-8 0 0,-2 0 0,-1-4 0,-6 1 0,7 0 0,-1 1 0,5-1 0,-2 2 0,6-2 0,-11 2 0,9 1 0,-4 0 0,11 0 0,-5 0 0,13 0 0,-7 0 0,4 1 0,18 1 0,5 2 0,-25-2 0,3 1 0,-6-1 0,2 0 0,13 1 0,0 0 0,-14 3 0,-1 0 0,3 0 0,-3 2 0,20 6 0,-7-4 0,-24-7 0,-3-2 0,-15-1 0,-13 1 0,0 0 0,-2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29T03:42:06.777"/>
    </inkml:context>
    <inkml:brush xml:id="br0">
      <inkml:brushProperty name="width" value="0.3" units="cm"/>
      <inkml:brushProperty name="height" value="0.6" units="cm"/>
      <inkml:brushProperty name="color" value="#A9D8FF"/>
      <inkml:brushProperty name="tip" value="rectangle"/>
      <inkml:brushProperty name="rasterOp" value="maskPen"/>
    </inkml:brush>
  </inkml:definitions>
  <inkml:trace contextRef="#ctx0" brushRef="#br0">1 73 16383,'54'1'0,"12"-1"0,-2 1 0,18-2 0,16-1 0,-41 0 0,2-1 0,0 1 0,2 0 0,17-1 0,1-1 0,-11 0 0,0 0 0,15 0 0,3 1 0,1-2 0,-1 1 0,-3 2 0,-1 0 0,-6 1 0,-2 0 0,-4 0 0,-3-1 0,-15 1 0,-2-1 0,43 0 0,-15 0 0,-29 2 0,-10 0 0,-8-1 0,-11-1 0,5 0 0,-3-1 0,-3 2 0,-3 0 0,0 0 0,-2 0 0,4 1 0,9-1 0,5 1 0,9 1 0,-10-2 0,-5 1 0,-18-2 0,9 2 0,-3-1 0,10 2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29T03:39:47.36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3 16383,'50'-3'0,"7"5"0,-15 3 0,11 1 0,-11-4 0,-6 0 0,-11 0 0,-6 0 0,-4 1 0,8 0 0,-2 0 0,13 2 0,-4-2 0,1-1 0,2-3 0,-8-2 0,4 2 0,-5 2 0,0 2 0,3 2 0,-3 1 0,-10-4 0,5 1 0,-6 0 0,11 0 0,-3-1 0,-5-1 0,3-2 0,-6-1 0,4 4 0,-2-2 0,4-1 0,2 2 0,-2-2 0,-3 2 0,0 1 0,-1 1 0,5-2 0,-5-1 0,1 0 0,-1 0 0,0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29T03:39:50.52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0 16383,'55'0'0,"2"3"0,-22-1 0,7 2 0,10-1 0,1 0 0,22 2 0,-6 0 0,25 0 0,-11 0 0,5 2 0,-20 1 0,4-1 0,-10-3 0,-4-3 0,4-1 0,-17 0 0,7 1 0,-8 3 0,10 4 0,-6 1 0,11 4 0,-7-6 0,11 2 0,-10-6 0,-5 0 0,-3-2 0,-26 0 0,-1 0 0,-14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29T03:40:00.33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1313 128 16383,'-84'-34'0,"12"5"0,4 18 0,6 0 0,-10 3 0,2-2 0,8 2 0,12 2 0,1 2 0,9 5 0,4 0 0,-4-3 0,14 1 0,-3-1 0,4 2 0,-10 0 0,1 0 0,-12 0 0,8 0 0,2-1 0,8 0 0,7 0 0,-6 0 0,7 2 0,0-1 0,3 2 0,5 0 0,-4 2 0,1 3 0,-3-1 0,4 1 0,1-1 0,-6 1 0,9-3 0,-10 2 0,6 2 0,0-4 0,-2 5 0,5-4 0,-2 3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29T03:40:02.84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1701 55 16383,'-63'-16'0,"-2"2"0,2 14 0,-1 0 0,-14 0 0,-3-2 0,-4-1 0,6-3 0,6 1 0,11 1 0,-4 1 0,14 2 0,2 1 0,15 0 0,0 1 0,12-1 0,-5 1 0,3 6 0,-13-4 0,6 6 0,-3-6 0,4 0 0,11-1 0,-8 0 0,9-2 0,-5-1 0,2 1 0,-3-1 0,-2 0 0,5 0 0,-1 0 0,6 1 0,-1 1 0,2 0 0,1 2 0,-2-1 0,4 0 0,-8-1 0,6 2 0,-2-2 0,-3 3 0,8-4 0,-12 1 0,7-1 0,-12 3 0,11-2 0,2 3 0,2-1 0,2 1 0,-4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29T03:40:09.06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1002 1 16383,'-42'13'0,"6"1"0,16-5 0,5 2 0,-3 0 0,3-4 0,0 1 0,0-4 0,-1 1 0,-3 1 0,4-2 0,1 1 0,-8 0 0,3 0 0,-8-1 0,-2 0 0,6-2 0,-2 1 0,6-2 0,2 2 0,-1-3 0,-2 4 0,-3-4 0,-6 1 0,3-2 0,-13 3 0,5-1 0,-10 3 0,3 0 0,3 0 0,4-2 0,10-1 0,4-1 0,6 0 0,0 0 0,-5 1 0,4 0 0,-7 0 0,9 1 0,-4-1 0,1 0 0,2 0 0,-6 1 0,9 0 0,-5-1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29T03:40:15.72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3312 44 16383,'-56'-2'0,"6"2"0,22-2 0,-11 3 0,-8-2 0,-8 1 0,-16-5 0,-3 4 0,-4-6 0,6 5 0,0-3 0,8 3 0,-8 0 0,7 2 0,-5-2 0,-6 2 0,-6 0 0,8 0 0,-4-2 0,17 1 0,-1-1 0,-2 2 0,2-1 0,-9-1 0,8 1 0,-4-1 0,12 2 0,1 0 0,13 0 0,1 0 0,7 0 0,-7-1 0,5 2 0,-3-2 0,5 2 0,-6 0 0,6-1 0,-6 0 0,3-1 0,4 0 0,-6 0 0,7 3 0,-5-2 0,6 2 0,-2-2 0,3 0 0,-9 1 0,4 0 0,-6 1 0,12 0 0,2-2 0,9 1 0,7 0 0,-10 1 0,3-1 0,-15 2 0,7 1 0,-9 0 0,6 1 0,-2-1 0,3 0 0,4-2 0,-2-1 0,1 0 0,-11 1 0,-1 0 0,-6 1 0,5-1 0,5-1 0,7-2 0,2 1 0,6-1 0,3 2 0,-7 0 0,5 0 0,-9 1 0,7-2 0,2 0 0,1 0 0,-2 5 0,5-1 0,-3 4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29T03:40:24.36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1125 43 16383,'-45'-5'0,"5"3"0,21 1 0,-4 1 0,1 0 0,-4-1 0,0-1 0,-7-3 0,1 3 0,-5-2 0,14 4 0,-1 0 0,7-1 0,-4-1 0,-3-1 0,-8 1 0,3 1 0,-11-1 0,11 2 0,-13-3 0,13 3 0,-4 0 0,5-1 0,-1 0 0,2 0 0,-3-2 0,4 3 0,2-1 0,0 2 0,0 1 0,2-2 0,1 0 0,2 1 0,3-1 0,2 1 0,-6-1 0,6 0 0,-10 0 0,4 0 0,2 1 0,-1-1 0,4 1 0,0-1 0,0 1 0,0 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6DD20C-FB3F-4504-9C62-21B343FFE053}" type="datetimeFigureOut">
              <a:rPr lang="en-US" smtClean="0"/>
              <a:t>7/1/22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12B7B4-EF14-43D5-8C58-459E07C4B9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781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12B7B4-EF14-43D5-8C58-459E07C4B9F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8716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the translational paradigm and our obligation to </a:t>
            </a:r>
            <a:r>
              <a:rPr lang="en-US" dirty="0" err="1"/>
              <a:t>propogate</a:t>
            </a:r>
            <a:r>
              <a:rPr lang="en-US" dirty="0"/>
              <a:t> translation.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38D3EC8-964B-4C0B-82ED-CDEBD69FFA1A}" type="datetime1">
              <a:rPr lang="en-US" smtClean="0"/>
              <a:t>7/1/22</a:t>
            </a:fld>
            <a:endParaRPr lang="en-JM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9CA0D8-6577-48B2-BA77-88519BAFBFDA}" type="slidenum">
              <a:rPr lang="en-JM" smtClean="0"/>
              <a:pPr/>
              <a:t>4</a:t>
            </a:fld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24994415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12B7B4-EF14-43D5-8C58-459E07C4B9F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9057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12B7B4-EF14-43D5-8C58-459E07C4B9F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43723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12B7B4-EF14-43D5-8C58-459E07C4B9F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9768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12B7B4-EF14-43D5-8C58-459E07C4B9F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3638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609600" y="1504950"/>
            <a:ext cx="7924800" cy="1295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</p:spPr>
        <p:txBody>
          <a:bodyPr/>
          <a:lstStyle>
            <a:lvl1pPr algn="ctr">
              <a:defRPr>
                <a:solidFill>
                  <a:srgbClr val="800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JM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JM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F5134D-7C6B-4A7B-B28B-A8C75F870448}" type="slidenum">
              <a:rPr lang="en-JM" smtClean="0"/>
              <a:pPr/>
              <a:t>‹#›</a:t>
            </a:fld>
            <a:endParaRPr lang="en-JM"/>
          </a:p>
        </p:txBody>
      </p:sp>
      <p:sp>
        <p:nvSpPr>
          <p:cNvPr id="9" name="Rectangle 8"/>
          <p:cNvSpPr/>
          <p:nvPr userDrawn="1"/>
        </p:nvSpPr>
        <p:spPr>
          <a:xfrm>
            <a:off x="0" y="209550"/>
            <a:ext cx="228600" cy="6858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609600" y="1885950"/>
            <a:ext cx="76200" cy="5334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1" name="Rectangle 10"/>
          <p:cNvSpPr/>
          <p:nvPr userDrawn="1"/>
        </p:nvSpPr>
        <p:spPr>
          <a:xfrm>
            <a:off x="8458200" y="1885950"/>
            <a:ext cx="76200" cy="5334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72999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800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JM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>
              <a:buClr>
                <a:srgbClr val="800000"/>
              </a:buClr>
              <a:buFont typeface="Courier New"/>
              <a:buChar char="o"/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JM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1B0F82-5B01-564F-987C-AA95E66F8F8F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22981954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 CTSI Open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9144000" cy="2952750"/>
          </a:xfrm>
          <a:prstGeom prst="rect">
            <a:avLst/>
          </a:prstGeom>
          <a:solidFill>
            <a:srgbClr val="8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JM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1371600" y="30289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JM" dirty="0"/>
          </a:p>
        </p:txBody>
      </p:sp>
      <p:sp>
        <p:nvSpPr>
          <p:cNvPr id="3" name="Rectangle 2"/>
          <p:cNvSpPr/>
          <p:nvPr userDrawn="1"/>
        </p:nvSpPr>
        <p:spPr>
          <a:xfrm>
            <a:off x="7924800" y="4705350"/>
            <a:ext cx="381000" cy="381000"/>
          </a:xfrm>
          <a:prstGeom prst="rect">
            <a:avLst/>
          </a:prstGeom>
          <a:solidFill>
            <a:srgbClr val="FFFFFF"/>
          </a:solidFill>
          <a:ln w="76200" cmpd="sng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2992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ktop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JM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F5134D-7C6B-4A7B-B28B-A8C75F870448}" type="slidenum">
              <a:rPr lang="en-JM" smtClean="0"/>
              <a:pPr/>
              <a:t>‹#›</a:t>
            </a:fld>
            <a:endParaRPr lang="en-JM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6157" y="1078004"/>
            <a:ext cx="4002043" cy="3244322"/>
          </a:xfrm>
          <a:prstGeom prst="rect">
            <a:avLst/>
          </a:prstGeom>
        </p:spPr>
      </p:pic>
      <p:sp>
        <p:nvSpPr>
          <p:cNvPr id="7" name="Text Placeholder 18"/>
          <p:cNvSpPr>
            <a:spLocks noGrp="1"/>
          </p:cNvSpPr>
          <p:nvPr>
            <p:ph type="body" sz="quarter" idx="15"/>
          </p:nvPr>
        </p:nvSpPr>
        <p:spPr>
          <a:xfrm>
            <a:off x="533400" y="1123950"/>
            <a:ext cx="2819400" cy="284163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600" b="0">
                <a:solidFill>
                  <a:srgbClr val="800000"/>
                </a:solidFill>
                <a:latin typeface="Bebas Neue" pitchFamily="34" charset="0"/>
              </a:defRPr>
            </a:lvl1pPr>
            <a:lvl2pPr marL="457200" indent="0">
              <a:buFontTx/>
              <a:buNone/>
              <a:defRPr sz="1600">
                <a:latin typeface="Bebas Neue" pitchFamily="34" charset="0"/>
              </a:defRPr>
            </a:lvl2pPr>
            <a:lvl3pPr marL="914400" indent="0">
              <a:buFontTx/>
              <a:buNone/>
              <a:defRPr sz="1600">
                <a:latin typeface="Bebas Neue" pitchFamily="34" charset="0"/>
              </a:defRPr>
            </a:lvl3pPr>
            <a:lvl4pPr marL="1371600" indent="0">
              <a:buFontTx/>
              <a:buNone/>
              <a:defRPr sz="1600">
                <a:latin typeface="Bebas Neue" pitchFamily="34" charset="0"/>
              </a:defRPr>
            </a:lvl4pPr>
            <a:lvl5pPr marL="1828800" indent="0">
              <a:buFontTx/>
              <a:buNone/>
              <a:defRPr sz="1600">
                <a:latin typeface="Bebas Neue" pitchFamily="34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8" name="Text Placeholder 20"/>
          <p:cNvSpPr>
            <a:spLocks noGrp="1"/>
          </p:cNvSpPr>
          <p:nvPr>
            <p:ph type="body" sz="quarter" idx="16"/>
          </p:nvPr>
        </p:nvSpPr>
        <p:spPr>
          <a:xfrm>
            <a:off x="533400" y="1352550"/>
            <a:ext cx="3429000" cy="5334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110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JM" dirty="0"/>
          </a:p>
        </p:txBody>
      </p:sp>
      <p:sp>
        <p:nvSpPr>
          <p:cNvPr id="9" name="Text Placeholder 18"/>
          <p:cNvSpPr>
            <a:spLocks noGrp="1"/>
          </p:cNvSpPr>
          <p:nvPr>
            <p:ph type="body" sz="quarter" idx="17"/>
          </p:nvPr>
        </p:nvSpPr>
        <p:spPr>
          <a:xfrm>
            <a:off x="533400" y="2190750"/>
            <a:ext cx="2819400" cy="284163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600" b="0">
                <a:solidFill>
                  <a:srgbClr val="800000"/>
                </a:solidFill>
                <a:latin typeface="Bebas Neue" pitchFamily="34" charset="0"/>
              </a:defRPr>
            </a:lvl1pPr>
            <a:lvl2pPr marL="457200" indent="0">
              <a:buFontTx/>
              <a:buNone/>
              <a:defRPr sz="1600">
                <a:latin typeface="Bebas Neue" pitchFamily="34" charset="0"/>
              </a:defRPr>
            </a:lvl2pPr>
            <a:lvl3pPr marL="914400" indent="0">
              <a:buFontTx/>
              <a:buNone/>
              <a:defRPr sz="1600">
                <a:latin typeface="Bebas Neue" pitchFamily="34" charset="0"/>
              </a:defRPr>
            </a:lvl3pPr>
            <a:lvl4pPr marL="1371600" indent="0">
              <a:buFontTx/>
              <a:buNone/>
              <a:defRPr sz="1600">
                <a:latin typeface="Bebas Neue" pitchFamily="34" charset="0"/>
              </a:defRPr>
            </a:lvl4pPr>
            <a:lvl5pPr marL="1828800" indent="0">
              <a:buFontTx/>
              <a:buNone/>
              <a:defRPr sz="1600">
                <a:latin typeface="Bebas Neue" pitchFamily="34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0" name="Text Placeholder 20"/>
          <p:cNvSpPr>
            <a:spLocks noGrp="1"/>
          </p:cNvSpPr>
          <p:nvPr>
            <p:ph type="body" sz="quarter" idx="18"/>
          </p:nvPr>
        </p:nvSpPr>
        <p:spPr>
          <a:xfrm>
            <a:off x="533400" y="2419350"/>
            <a:ext cx="3429000" cy="5334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110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JM" dirty="0"/>
          </a:p>
        </p:txBody>
      </p:sp>
      <p:sp>
        <p:nvSpPr>
          <p:cNvPr id="11" name="Text Placeholder 18"/>
          <p:cNvSpPr>
            <a:spLocks noGrp="1"/>
          </p:cNvSpPr>
          <p:nvPr>
            <p:ph type="body" sz="quarter" idx="19"/>
          </p:nvPr>
        </p:nvSpPr>
        <p:spPr>
          <a:xfrm>
            <a:off x="533400" y="3257550"/>
            <a:ext cx="2819400" cy="284163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600" b="0">
                <a:solidFill>
                  <a:srgbClr val="800000"/>
                </a:solidFill>
                <a:latin typeface="Bebas Neue" pitchFamily="34" charset="0"/>
              </a:defRPr>
            </a:lvl1pPr>
            <a:lvl2pPr marL="457200" indent="0">
              <a:buFontTx/>
              <a:buNone/>
              <a:defRPr sz="1600">
                <a:latin typeface="Bebas Neue" pitchFamily="34" charset="0"/>
              </a:defRPr>
            </a:lvl2pPr>
            <a:lvl3pPr marL="914400" indent="0">
              <a:buFontTx/>
              <a:buNone/>
              <a:defRPr sz="1600">
                <a:latin typeface="Bebas Neue" pitchFamily="34" charset="0"/>
              </a:defRPr>
            </a:lvl3pPr>
            <a:lvl4pPr marL="1371600" indent="0">
              <a:buFontTx/>
              <a:buNone/>
              <a:defRPr sz="1600">
                <a:latin typeface="Bebas Neue" pitchFamily="34" charset="0"/>
              </a:defRPr>
            </a:lvl4pPr>
            <a:lvl5pPr marL="1828800" indent="0">
              <a:buFontTx/>
              <a:buNone/>
              <a:defRPr sz="1600">
                <a:latin typeface="Bebas Neue" pitchFamily="34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2" name="Text Placeholder 20"/>
          <p:cNvSpPr>
            <a:spLocks noGrp="1"/>
          </p:cNvSpPr>
          <p:nvPr>
            <p:ph type="body" sz="quarter" idx="20"/>
          </p:nvPr>
        </p:nvSpPr>
        <p:spPr>
          <a:xfrm>
            <a:off x="533400" y="3486150"/>
            <a:ext cx="3429000" cy="5334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110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JM" dirty="0"/>
          </a:p>
        </p:txBody>
      </p:sp>
      <p:sp>
        <p:nvSpPr>
          <p:cNvPr id="13" name="Picture Placeholder 24"/>
          <p:cNvSpPr>
            <a:spLocks noGrp="1"/>
          </p:cNvSpPr>
          <p:nvPr>
            <p:ph type="pic" sz="quarter" idx="28"/>
          </p:nvPr>
        </p:nvSpPr>
        <p:spPr>
          <a:xfrm>
            <a:off x="4648200" y="1276350"/>
            <a:ext cx="3657600" cy="2133600"/>
          </a:xfrm>
        </p:spPr>
        <p:txBody>
          <a:bodyPr/>
          <a:lstStyle/>
          <a:p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2817252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Bulle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0" y="1047750"/>
            <a:ext cx="9144000" cy="2819400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JM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38150"/>
            <a:ext cx="7620000" cy="422672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JM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F5134D-7C6B-4A7B-B28B-A8C75F870448}" type="slidenum">
              <a:rPr lang="en-JM" smtClean="0"/>
              <a:pPr/>
              <a:t>‹#›</a:t>
            </a:fld>
            <a:endParaRPr lang="en-JM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304800" y="4019550"/>
            <a:ext cx="8534400" cy="533400"/>
          </a:xfrm>
        </p:spPr>
        <p:txBody>
          <a:bodyPr>
            <a:normAutofit/>
          </a:bodyPr>
          <a:lstStyle>
            <a:lvl1pPr>
              <a:buClr>
                <a:srgbClr val="0FCED3"/>
              </a:buClr>
              <a:buFontTx/>
              <a:buNone/>
              <a:defRPr sz="1100"/>
            </a:lvl1pPr>
          </a:lstStyle>
          <a:p>
            <a:pPr lvl="0"/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18965484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and 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0" y="1123950"/>
            <a:ext cx="5181600" cy="3276600"/>
          </a:xfrm>
          <a:effectLst/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JM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38150"/>
            <a:ext cx="7620000" cy="422672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JM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F5134D-7C6B-4A7B-B28B-A8C75F870448}" type="slidenum">
              <a:rPr lang="en-JM" smtClean="0"/>
              <a:pPr/>
              <a:t>‹#›</a:t>
            </a:fld>
            <a:endParaRPr lang="en-JM"/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9"/>
          </p:nvPr>
        </p:nvSpPr>
        <p:spPr>
          <a:xfrm>
            <a:off x="5410200" y="1123950"/>
            <a:ext cx="3429000" cy="1447800"/>
          </a:xfr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innerShdw blurRad="114300">
              <a:schemeClr val="bg1"/>
            </a:innerShdw>
          </a:effectLst>
        </p:spPr>
        <p:txBody>
          <a:bodyPr>
            <a:normAutofit/>
          </a:bodyPr>
          <a:lstStyle>
            <a:lvl1pPr>
              <a:buNone/>
              <a:defRPr sz="1100"/>
            </a:lvl1pPr>
          </a:lstStyle>
          <a:p>
            <a:pPr lvl="0"/>
            <a:endParaRPr lang="en-JM" dirty="0"/>
          </a:p>
        </p:txBody>
      </p:sp>
      <p:sp>
        <p:nvSpPr>
          <p:cNvPr id="18" name="Text Placeholder 13"/>
          <p:cNvSpPr>
            <a:spLocks noGrp="1"/>
          </p:cNvSpPr>
          <p:nvPr>
            <p:ph type="body" sz="quarter" idx="41"/>
          </p:nvPr>
        </p:nvSpPr>
        <p:spPr>
          <a:xfrm>
            <a:off x="5410200" y="2724150"/>
            <a:ext cx="3429000" cy="1143000"/>
          </a:xfr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innerShdw blurRad="114300">
              <a:schemeClr val="bg1"/>
            </a:innerShdw>
          </a:effectLst>
        </p:spPr>
        <p:txBody>
          <a:bodyPr>
            <a:normAutofit/>
          </a:bodyPr>
          <a:lstStyle>
            <a:lvl1pPr>
              <a:buNone/>
              <a:defRPr sz="1100"/>
            </a:lvl1pPr>
          </a:lstStyle>
          <a:p>
            <a:pPr lvl="0"/>
            <a:endParaRPr lang="en-JM" dirty="0"/>
          </a:p>
        </p:txBody>
      </p:sp>
      <p:sp>
        <p:nvSpPr>
          <p:cNvPr id="19" name="Text Placeholder 13"/>
          <p:cNvSpPr>
            <a:spLocks noGrp="1"/>
          </p:cNvSpPr>
          <p:nvPr>
            <p:ph type="body" sz="quarter" idx="42"/>
          </p:nvPr>
        </p:nvSpPr>
        <p:spPr>
          <a:xfrm>
            <a:off x="5410200" y="3943350"/>
            <a:ext cx="3429000" cy="457200"/>
          </a:xfr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innerShdw blurRad="114300">
              <a:schemeClr val="bg1"/>
            </a:innerShdw>
          </a:effectLst>
        </p:spPr>
        <p:txBody>
          <a:bodyPr>
            <a:normAutofit/>
          </a:bodyPr>
          <a:lstStyle>
            <a:lvl1pPr>
              <a:buNone/>
              <a:defRPr sz="1100"/>
            </a:lvl1pPr>
          </a:lstStyle>
          <a:p>
            <a:pPr lvl="0"/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11744260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38150"/>
            <a:ext cx="7620000" cy="422672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JM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F5134D-7C6B-4A7B-B28B-A8C75F870448}" type="slidenum">
              <a:rPr lang="en-JM" smtClean="0"/>
              <a:pPr/>
              <a:t>‹#›</a:t>
            </a:fld>
            <a:endParaRPr lang="en-JM"/>
          </a:p>
        </p:txBody>
      </p:sp>
      <p:sp>
        <p:nvSpPr>
          <p:cNvPr id="10" name="Table Placeholder 9"/>
          <p:cNvSpPr>
            <a:spLocks noGrp="1"/>
          </p:cNvSpPr>
          <p:nvPr>
            <p:ph type="tbl" sz="quarter" idx="13"/>
          </p:nvPr>
        </p:nvSpPr>
        <p:spPr>
          <a:xfrm>
            <a:off x="533400" y="1619250"/>
            <a:ext cx="7848600" cy="2286000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JM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457200" y="1085850"/>
            <a:ext cx="8229600" cy="285750"/>
          </a:xfrm>
        </p:spPr>
        <p:txBody>
          <a:bodyPr>
            <a:noAutofit/>
          </a:bodyPr>
          <a:lstStyle>
            <a:lvl1pPr algn="l">
              <a:buNone/>
              <a:defRPr sz="1400" b="0">
                <a:latin typeface="Bebas Neue"/>
                <a:cs typeface="Bebas Neue"/>
              </a:defRPr>
            </a:lvl1pPr>
            <a:lvl2pPr>
              <a:defRPr sz="1800" b="1"/>
            </a:lvl2pPr>
            <a:lvl3pPr>
              <a:defRPr sz="1800" b="1"/>
            </a:lvl3pPr>
            <a:lvl4pPr>
              <a:defRPr sz="1800" b="1"/>
            </a:lvl4pPr>
            <a:lvl5pPr>
              <a:defRPr sz="1800" b="1"/>
            </a:lvl5pPr>
          </a:lstStyle>
          <a:p>
            <a:pPr lvl="0"/>
            <a:endParaRPr lang="en-JM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533400" y="4019550"/>
            <a:ext cx="7924800" cy="457200"/>
          </a:xfrm>
        </p:spPr>
        <p:txBody>
          <a:bodyPr>
            <a:noAutofit/>
          </a:bodyPr>
          <a:lstStyle>
            <a:lvl1pPr>
              <a:buNone/>
              <a:defRPr sz="11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5251561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1581150"/>
            <a:ext cx="9144000" cy="1409700"/>
          </a:xfrm>
          <a:prstGeom prst="rect">
            <a:avLst/>
          </a:prstGeom>
          <a:solidFill>
            <a:srgbClr val="800000"/>
          </a:solidFill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M" sz="1600" dirty="0">
              <a:solidFill>
                <a:schemeClr val="tx1">
                  <a:lumMod val="95000"/>
                  <a:lumOff val="5000"/>
                </a:schemeClr>
              </a:solidFill>
              <a:latin typeface="Bebas Neue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F5134D-7C6B-4A7B-B28B-A8C75F870448}" type="slidenum">
              <a:rPr lang="en-JM" smtClean="0"/>
              <a:pPr/>
              <a:t>‹#›</a:t>
            </a:fld>
            <a:endParaRPr lang="en-JM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381000" y="1657350"/>
            <a:ext cx="8153400" cy="1219200"/>
          </a:xfrm>
        </p:spPr>
        <p:txBody>
          <a:bodyPr>
            <a:normAutofit/>
          </a:bodyPr>
          <a:lstStyle>
            <a:lvl1pPr algn="l">
              <a:buNone/>
              <a:defRPr sz="6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533400" y="3028950"/>
            <a:ext cx="1676400" cy="381000"/>
          </a:xfrm>
        </p:spPr>
        <p:txBody>
          <a:bodyPr>
            <a:noAutofit/>
          </a:bodyPr>
          <a:lstStyle>
            <a:lvl1pPr algn="l">
              <a:buNone/>
              <a:defRPr sz="14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endParaRPr lang="en-JM" dirty="0"/>
          </a:p>
        </p:txBody>
      </p:sp>
      <p:sp>
        <p:nvSpPr>
          <p:cNvPr id="18" name="Chevron 17"/>
          <p:cNvSpPr/>
          <p:nvPr userDrawn="1"/>
        </p:nvSpPr>
        <p:spPr>
          <a:xfrm flipH="1">
            <a:off x="8122955" y="4863846"/>
            <a:ext cx="82296" cy="100584"/>
          </a:xfrm>
          <a:prstGeom prst="chevron">
            <a:avLst>
              <a:gd name="adj" fmla="val 79255"/>
            </a:avLst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M">
              <a:solidFill>
                <a:schemeClr val="tx1"/>
              </a:solidFill>
            </a:endParaRPr>
          </a:p>
        </p:txBody>
      </p:sp>
      <p:sp>
        <p:nvSpPr>
          <p:cNvPr id="19" name="Chevron 18"/>
          <p:cNvSpPr/>
          <p:nvPr userDrawn="1"/>
        </p:nvSpPr>
        <p:spPr>
          <a:xfrm>
            <a:off x="8473440" y="4863846"/>
            <a:ext cx="82296" cy="100584"/>
          </a:xfrm>
          <a:prstGeom prst="chevron">
            <a:avLst>
              <a:gd name="adj" fmla="val 79255"/>
            </a:avLst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M">
              <a:solidFill>
                <a:schemeClr val="tx1"/>
              </a:solidFill>
            </a:endParaRPr>
          </a:p>
        </p:txBody>
      </p:sp>
      <p:sp>
        <p:nvSpPr>
          <p:cNvPr id="21" name="Rectangle 20"/>
          <p:cNvSpPr/>
          <p:nvPr userDrawn="1"/>
        </p:nvSpPr>
        <p:spPr>
          <a:xfrm>
            <a:off x="0" y="209550"/>
            <a:ext cx="304800" cy="6858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2667000" y="3028950"/>
            <a:ext cx="1676400" cy="381000"/>
          </a:xfrm>
        </p:spPr>
        <p:txBody>
          <a:bodyPr>
            <a:noAutofit/>
          </a:bodyPr>
          <a:lstStyle>
            <a:lvl1pPr algn="l">
              <a:buNone/>
              <a:defRPr sz="14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endParaRPr lang="en-JM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4800600" y="3028950"/>
            <a:ext cx="1676400" cy="381000"/>
          </a:xfrm>
        </p:spPr>
        <p:txBody>
          <a:bodyPr>
            <a:noAutofit/>
          </a:bodyPr>
          <a:lstStyle>
            <a:lvl1pPr algn="l">
              <a:buNone/>
              <a:defRPr sz="14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endParaRPr lang="en-JM" dirty="0"/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6934200" y="3028950"/>
            <a:ext cx="1676400" cy="381000"/>
          </a:xfrm>
        </p:spPr>
        <p:txBody>
          <a:bodyPr>
            <a:noAutofit/>
          </a:bodyPr>
          <a:lstStyle>
            <a:lvl1pPr algn="l">
              <a:buNone/>
              <a:defRPr sz="14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endParaRPr lang="en-JM" dirty="0"/>
          </a:p>
        </p:txBody>
      </p:sp>
      <p:sp>
        <p:nvSpPr>
          <p:cNvPr id="2" name="Rectangle 1"/>
          <p:cNvSpPr/>
          <p:nvPr userDrawn="1"/>
        </p:nvSpPr>
        <p:spPr>
          <a:xfrm>
            <a:off x="7696200" y="4552950"/>
            <a:ext cx="1295400" cy="5905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8491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438150"/>
            <a:ext cx="7620000" cy="4226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  <a:endParaRPr lang="en-JM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02870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JM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05800" y="285750"/>
            <a:ext cx="4572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F5134D-7C6B-4A7B-B28B-A8C75F870448}" type="slidenum">
              <a:rPr lang="en-JM" smtClean="0"/>
              <a:pPr/>
              <a:t>‹#›</a:t>
            </a:fld>
            <a:endParaRPr lang="en-JM"/>
          </a:p>
        </p:txBody>
      </p:sp>
      <p:sp>
        <p:nvSpPr>
          <p:cNvPr id="8" name="Rectangle 7"/>
          <p:cNvSpPr/>
          <p:nvPr/>
        </p:nvSpPr>
        <p:spPr>
          <a:xfrm>
            <a:off x="0" y="419100"/>
            <a:ext cx="152400" cy="400050"/>
          </a:xfrm>
          <a:prstGeom prst="rect">
            <a:avLst/>
          </a:prstGeom>
          <a:solidFill>
            <a:srgbClr val="8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M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4694551"/>
            <a:ext cx="9144000" cy="46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hlinkClick r:id="" action="ppaction://hlinkshowjump?jump=nextslide" highlightClick="1"/>
          </p:cNvPr>
          <p:cNvSpPr/>
          <p:nvPr/>
        </p:nvSpPr>
        <p:spPr>
          <a:xfrm>
            <a:off x="8382000" y="4781550"/>
            <a:ext cx="274320" cy="27432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M" sz="1400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5" name="Oval 14">
            <a:hlinkClick r:id="" action="ppaction://hlinkshowjump?jump=previousslide" highlightClick="1"/>
          </p:cNvPr>
          <p:cNvSpPr/>
          <p:nvPr/>
        </p:nvSpPr>
        <p:spPr>
          <a:xfrm>
            <a:off x="8036087" y="4781550"/>
            <a:ext cx="274320" cy="27432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M" sz="1400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8" name="Chevron 17"/>
          <p:cNvSpPr/>
          <p:nvPr userDrawn="1"/>
        </p:nvSpPr>
        <p:spPr>
          <a:xfrm flipH="1">
            <a:off x="8122955" y="4863846"/>
            <a:ext cx="82296" cy="100584"/>
          </a:xfrm>
          <a:prstGeom prst="chevron">
            <a:avLst>
              <a:gd name="adj" fmla="val 79255"/>
            </a:avLst>
          </a:prstGeom>
          <a:ln w="12700"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M">
              <a:solidFill>
                <a:schemeClr val="tx1"/>
              </a:solidFill>
            </a:endParaRPr>
          </a:p>
        </p:txBody>
      </p:sp>
      <p:sp>
        <p:nvSpPr>
          <p:cNvPr id="19" name="Chevron 18"/>
          <p:cNvSpPr/>
          <p:nvPr userDrawn="1"/>
        </p:nvSpPr>
        <p:spPr>
          <a:xfrm>
            <a:off x="8473440" y="4863846"/>
            <a:ext cx="82296" cy="100584"/>
          </a:xfrm>
          <a:prstGeom prst="chevron">
            <a:avLst>
              <a:gd name="adj" fmla="val 79255"/>
            </a:avLst>
          </a:prstGeom>
          <a:solidFill>
            <a:srgbClr val="800000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M">
              <a:solidFill>
                <a:schemeClr val="tx1"/>
              </a:solidFill>
            </a:endParaRPr>
          </a:p>
        </p:txBody>
      </p:sp>
      <p:pic>
        <p:nvPicPr>
          <p:cNvPr id="4" name="Picture 3" descr="SC-CTSI-Logo_No-Acronym copy.jpg"/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629150"/>
            <a:ext cx="1313385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8672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</p:sldLayoutIdLst>
  <p:hf sldNum="0" hd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lnSpc>
          <a:spcPct val="110000"/>
        </a:lnSpc>
        <a:spcBef>
          <a:spcPts val="0"/>
        </a:spcBef>
        <a:buFont typeface="Arial" pitchFamily="34" charset="0"/>
        <a:buChar char="•"/>
        <a:defRPr sz="1400" kern="1200">
          <a:solidFill>
            <a:schemeClr val="tx1">
              <a:lumMod val="85000"/>
              <a:lumOff val="15000"/>
            </a:schemeClr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defTabSz="914400" rtl="0" eaLnBrk="1" latinLnBrk="0" hangingPunct="1">
        <a:lnSpc>
          <a:spcPct val="110000"/>
        </a:lnSpc>
        <a:spcBef>
          <a:spcPts val="0"/>
        </a:spcBef>
        <a:buFont typeface="Arial" pitchFamily="34" charset="0"/>
        <a:buChar char="–"/>
        <a:defRPr sz="1400" kern="1200">
          <a:solidFill>
            <a:schemeClr val="tx1">
              <a:lumMod val="85000"/>
              <a:lumOff val="15000"/>
            </a:schemeClr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0"/>
        </a:spcBef>
        <a:buFont typeface="Arial" pitchFamily="34" charset="0"/>
        <a:buChar char="•"/>
        <a:defRPr sz="1400" kern="1200">
          <a:solidFill>
            <a:schemeClr val="tx1">
              <a:lumMod val="85000"/>
              <a:lumOff val="15000"/>
            </a:schemeClr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0"/>
        </a:spcBef>
        <a:buFont typeface="Arial" pitchFamily="34" charset="0"/>
        <a:buChar char="–"/>
        <a:defRPr sz="1400" kern="1200">
          <a:solidFill>
            <a:schemeClr val="tx1">
              <a:lumMod val="85000"/>
              <a:lumOff val="15000"/>
            </a:schemeClr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0"/>
        </a:spcBef>
        <a:buFont typeface="Arial" pitchFamily="34" charset="0"/>
        <a:buChar char="»"/>
        <a:defRPr sz="1400" kern="1200">
          <a:solidFill>
            <a:schemeClr val="tx1">
              <a:lumMod val="85000"/>
              <a:lumOff val="15000"/>
            </a:schemeClr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quator-network.org/reporting-guidelines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quator-network.org/reporting-guidelines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quator-network.org/reporting-guidelines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trobe-statement.org/fileadmin/Strobe/uploads/checklists/STROBE_checklist_conference_abstract_DRAFT.pdf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1.png"/><Relationship Id="rId18" Type="http://schemas.openxmlformats.org/officeDocument/2006/relationships/customXml" Target="../ink/ink8.xml"/><Relationship Id="rId26" Type="http://schemas.openxmlformats.org/officeDocument/2006/relationships/customXml" Target="../ink/ink12.xml"/><Relationship Id="rId39" Type="http://schemas.openxmlformats.org/officeDocument/2006/relationships/image" Target="../media/image34.png"/><Relationship Id="rId21" Type="http://schemas.openxmlformats.org/officeDocument/2006/relationships/image" Target="../media/image25.png"/><Relationship Id="rId34" Type="http://schemas.openxmlformats.org/officeDocument/2006/relationships/customXml" Target="../ink/ink16.xml"/><Relationship Id="rId42" Type="http://schemas.openxmlformats.org/officeDocument/2006/relationships/customXml" Target="../ink/ink20.xml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6" Type="http://schemas.openxmlformats.org/officeDocument/2006/relationships/customXml" Target="../ink/ink7.xml"/><Relationship Id="rId29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11" Type="http://schemas.openxmlformats.org/officeDocument/2006/relationships/image" Target="../media/image20.png"/><Relationship Id="rId24" Type="http://schemas.openxmlformats.org/officeDocument/2006/relationships/customXml" Target="../ink/ink11.xml"/><Relationship Id="rId32" Type="http://schemas.openxmlformats.org/officeDocument/2006/relationships/customXml" Target="../ink/ink15.xml"/><Relationship Id="rId37" Type="http://schemas.openxmlformats.org/officeDocument/2006/relationships/image" Target="../media/image33.png"/><Relationship Id="rId40" Type="http://schemas.openxmlformats.org/officeDocument/2006/relationships/customXml" Target="../ink/ink19.xml"/><Relationship Id="rId45" Type="http://schemas.openxmlformats.org/officeDocument/2006/relationships/image" Target="../media/image37.png"/><Relationship Id="rId5" Type="http://schemas.openxmlformats.org/officeDocument/2006/relationships/image" Target="../media/image17.png"/><Relationship Id="rId15" Type="http://schemas.openxmlformats.org/officeDocument/2006/relationships/image" Target="../media/image22.png"/><Relationship Id="rId23" Type="http://schemas.openxmlformats.org/officeDocument/2006/relationships/image" Target="../media/image26.png"/><Relationship Id="rId28" Type="http://schemas.openxmlformats.org/officeDocument/2006/relationships/customXml" Target="../ink/ink13.xml"/><Relationship Id="rId36" Type="http://schemas.openxmlformats.org/officeDocument/2006/relationships/customXml" Target="../ink/ink17.xml"/><Relationship Id="rId10" Type="http://schemas.openxmlformats.org/officeDocument/2006/relationships/customXml" Target="../ink/ink4.xml"/><Relationship Id="rId19" Type="http://schemas.openxmlformats.org/officeDocument/2006/relationships/image" Target="../media/image24.png"/><Relationship Id="rId31" Type="http://schemas.openxmlformats.org/officeDocument/2006/relationships/image" Target="../media/image30.png"/><Relationship Id="rId44" Type="http://schemas.openxmlformats.org/officeDocument/2006/relationships/customXml" Target="../ink/ink21.xml"/><Relationship Id="rId4" Type="http://schemas.openxmlformats.org/officeDocument/2006/relationships/customXml" Target="../ink/ink1.xml"/><Relationship Id="rId9" Type="http://schemas.openxmlformats.org/officeDocument/2006/relationships/image" Target="../media/image19.png"/><Relationship Id="rId14" Type="http://schemas.openxmlformats.org/officeDocument/2006/relationships/customXml" Target="../ink/ink6.xml"/><Relationship Id="rId22" Type="http://schemas.openxmlformats.org/officeDocument/2006/relationships/customXml" Target="../ink/ink10.xml"/><Relationship Id="rId27" Type="http://schemas.openxmlformats.org/officeDocument/2006/relationships/image" Target="../media/image28.png"/><Relationship Id="rId30" Type="http://schemas.openxmlformats.org/officeDocument/2006/relationships/customXml" Target="../ink/ink14.xml"/><Relationship Id="rId35" Type="http://schemas.openxmlformats.org/officeDocument/2006/relationships/image" Target="../media/image32.png"/><Relationship Id="rId43" Type="http://schemas.openxmlformats.org/officeDocument/2006/relationships/image" Target="../media/image36.png"/><Relationship Id="rId8" Type="http://schemas.openxmlformats.org/officeDocument/2006/relationships/customXml" Target="../ink/ink3.xml"/><Relationship Id="rId3" Type="http://schemas.openxmlformats.org/officeDocument/2006/relationships/image" Target="../media/image16.png"/><Relationship Id="rId12" Type="http://schemas.openxmlformats.org/officeDocument/2006/relationships/customXml" Target="../ink/ink5.xml"/><Relationship Id="rId17" Type="http://schemas.openxmlformats.org/officeDocument/2006/relationships/image" Target="../media/image23.png"/><Relationship Id="rId25" Type="http://schemas.openxmlformats.org/officeDocument/2006/relationships/image" Target="../media/image27.png"/><Relationship Id="rId33" Type="http://schemas.openxmlformats.org/officeDocument/2006/relationships/image" Target="../media/image31.png"/><Relationship Id="rId38" Type="http://schemas.openxmlformats.org/officeDocument/2006/relationships/customXml" Target="../ink/ink18.xml"/><Relationship Id="rId20" Type="http://schemas.openxmlformats.org/officeDocument/2006/relationships/customXml" Target="../ink/ink9.xml"/><Relationship Id="rId41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profiles.sc-ctsi.or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200150"/>
            <a:ext cx="7772400" cy="1102519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FFC000"/>
                </a:solidFill>
                <a:cs typeface="Arial" panose="020B0604020202020204" pitchFamily="34" charset="0"/>
              </a:rPr>
              <a:t>Tips for Writing </a:t>
            </a:r>
            <a:br>
              <a:rPr lang="en-US" dirty="0">
                <a:solidFill>
                  <a:srgbClr val="FFC000"/>
                </a:solidFill>
                <a:cs typeface="Arial" panose="020B0604020202020204" pitchFamily="34" charset="0"/>
              </a:rPr>
            </a:br>
            <a:r>
              <a:rPr lang="en-US" dirty="0">
                <a:solidFill>
                  <a:srgbClr val="FFC000"/>
                </a:solidFill>
                <a:cs typeface="Arial" panose="020B0604020202020204" pitchFamily="34" charset="0"/>
              </a:rPr>
              <a:t>a Research Abstract and </a:t>
            </a:r>
            <a:br>
              <a:rPr lang="en-US" dirty="0">
                <a:solidFill>
                  <a:srgbClr val="FFC000"/>
                </a:solidFill>
                <a:cs typeface="Arial" panose="020B0604020202020204" pitchFamily="34" charset="0"/>
              </a:rPr>
            </a:br>
            <a:r>
              <a:rPr lang="en-US" dirty="0">
                <a:solidFill>
                  <a:srgbClr val="FFC000"/>
                </a:solidFill>
                <a:cs typeface="Arial" panose="020B0604020202020204" pitchFamily="34" charset="0"/>
              </a:rPr>
              <a:t>Creating a Research Poster</a:t>
            </a:r>
            <a:br>
              <a:rPr lang="en-US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200" dirty="0" err="1">
                <a:cs typeface="Arial" panose="020B0604020202020204" pitchFamily="34" charset="0"/>
              </a:rPr>
              <a:t>LAsBEST@USC</a:t>
            </a:r>
            <a:br>
              <a:rPr lang="en-US" sz="2200" dirty="0">
                <a:cs typeface="Arial" panose="020B0604020202020204" pitchFamily="34" charset="0"/>
              </a:rPr>
            </a:br>
            <a:r>
              <a:rPr lang="en-US" sz="2200" dirty="0">
                <a:cs typeface="Arial" panose="020B0604020202020204" pitchFamily="34" charset="0"/>
              </a:rPr>
              <a:t>Summer Seminar </a:t>
            </a:r>
            <a:br>
              <a:rPr lang="en-US" sz="2200" dirty="0">
                <a:cs typeface="Arial" panose="020B0604020202020204" pitchFamily="34" charset="0"/>
              </a:rPr>
            </a:br>
            <a:r>
              <a:rPr lang="en-US" sz="2200" dirty="0">
                <a:cs typeface="Arial" panose="020B0604020202020204" pitchFamily="34" charset="0"/>
              </a:rPr>
              <a:t>July 1, 2022</a:t>
            </a: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76400" y="3562350"/>
            <a:ext cx="6400800" cy="1314450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accent2">
                    <a:lumMod val="50000"/>
                  </a:schemeClr>
                </a:solidFill>
                <a:latin typeface="+mj-lt"/>
              </a:rPr>
              <a:t>Cecilia M. Patino-Sutton MD PhD MeD</a:t>
            </a:r>
          </a:p>
        </p:txBody>
      </p:sp>
    </p:spTree>
    <p:extLst>
      <p:ext uri="{BB962C8B-B14F-4D97-AF65-F5344CB8AC3E}">
        <p14:creationId xmlns:p14="http://schemas.microsoft.com/office/powerpoint/2010/main" val="24222472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383961-8058-174A-A1EF-62B36349B4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38150"/>
            <a:ext cx="8153400" cy="422672"/>
          </a:xfrm>
        </p:spPr>
        <p:txBody>
          <a:bodyPr/>
          <a:lstStyle/>
          <a:p>
            <a:r>
              <a:rPr lang="en-US" sz="2800" dirty="0"/>
              <a:t>What other types of study designs are there?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B4FA3F1D-6CF9-2A4D-8F10-F0F932E2705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83730480"/>
              </p:ext>
            </p:extLst>
          </p:nvPr>
        </p:nvGraphicFramePr>
        <p:xfrm>
          <a:off x="457200" y="1028700"/>
          <a:ext cx="7848600" cy="259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48600">
                  <a:extLst>
                    <a:ext uri="{9D8B030D-6E8A-4147-A177-3AD203B41FA5}">
                      <a16:colId xmlns:a16="http://schemas.microsoft.com/office/drawing/2014/main" val="13367005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Association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97318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Association (causal)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80127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Prediction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3781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4672934"/>
                  </a:ext>
                </a:extLst>
              </a:tr>
              <a:tr h="36449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17509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22651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9046892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04152252-D675-254C-BE9F-4EE799B53327}"/>
              </a:ext>
            </a:extLst>
          </p:cNvPr>
          <p:cNvSpPr txBox="1"/>
          <p:nvPr/>
        </p:nvSpPr>
        <p:spPr>
          <a:xfrm>
            <a:off x="1143000" y="3867150"/>
            <a:ext cx="7239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The structure and information of an abstract will depend on the study design of the research.</a:t>
            </a:r>
          </a:p>
        </p:txBody>
      </p:sp>
    </p:spTree>
    <p:extLst>
      <p:ext uri="{BB962C8B-B14F-4D97-AF65-F5344CB8AC3E}">
        <p14:creationId xmlns:p14="http://schemas.microsoft.com/office/powerpoint/2010/main" val="33214521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D7F7DB-8044-BE42-93EE-B792B033B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500" y="1352550"/>
            <a:ext cx="7620000" cy="422672"/>
          </a:xfrm>
        </p:spPr>
        <p:txBody>
          <a:bodyPr/>
          <a:lstStyle/>
          <a:p>
            <a:r>
              <a:rPr lang="en-US" dirty="0"/>
              <a:t>A tool to help you write a rigorous abstract for your study.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7373F4-83C9-E344-AC0C-B38A47819B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250" y="2491917"/>
            <a:ext cx="7937500" cy="9779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6CF6495-77DE-7141-BCCE-F1B59D1806EE}"/>
              </a:ext>
            </a:extLst>
          </p:cNvPr>
          <p:cNvSpPr/>
          <p:nvPr/>
        </p:nvSpPr>
        <p:spPr>
          <a:xfrm>
            <a:off x="1530350" y="4186512"/>
            <a:ext cx="6400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https://www.equator-network.org/reporting-guidelines/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8125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7EC699-A8CA-784D-B767-67C68BDE84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FA2DD60-D181-7842-A9B4-59FC70DA38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7339" y="159544"/>
            <a:ext cx="8089323" cy="4581332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480E93C-BBCA-644F-8B64-07592379AF07}"/>
              </a:ext>
            </a:extLst>
          </p:cNvPr>
          <p:cNvSpPr/>
          <p:nvPr/>
        </p:nvSpPr>
        <p:spPr>
          <a:xfrm>
            <a:off x="2257372" y="4866501"/>
            <a:ext cx="4470134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dirty="0">
                <a:hlinkClick r:id="rId3"/>
              </a:rPr>
              <a:t>https://www.equator-network.org/reporting-guidelines/</a:t>
            </a:r>
            <a:endParaRPr lang="en-US" sz="1350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EC9557C-B39D-534A-B1A2-5AE93D1236FA}"/>
              </a:ext>
            </a:extLst>
          </p:cNvPr>
          <p:cNvSpPr/>
          <p:nvPr/>
        </p:nvSpPr>
        <p:spPr>
          <a:xfrm>
            <a:off x="2257372" y="852854"/>
            <a:ext cx="714428" cy="334108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998D46B9-C426-A449-9E2F-298AD15BB377}"/>
              </a:ext>
            </a:extLst>
          </p:cNvPr>
          <p:cNvSpPr/>
          <p:nvPr/>
        </p:nvSpPr>
        <p:spPr>
          <a:xfrm>
            <a:off x="296540" y="3103685"/>
            <a:ext cx="461597" cy="228600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502641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9D8E7-267C-034D-A1E3-A04F346E4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reporting guideline?</a:t>
            </a: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59C25E23-606D-E446-B837-E38BB4BAD7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047750"/>
            <a:ext cx="3200400" cy="387945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6242DE9-912A-E24C-8410-F1E46BD2C45A}"/>
              </a:ext>
            </a:extLst>
          </p:cNvPr>
          <p:cNvSpPr txBox="1"/>
          <p:nvPr/>
        </p:nvSpPr>
        <p:spPr>
          <a:xfrm>
            <a:off x="4724400" y="1885950"/>
            <a:ext cx="41148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It is a tool that guides a researcher when writing scientific papers on the items that should be included in each section of the paper, including the ABSTRACT!!!</a:t>
            </a:r>
          </a:p>
          <a:p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The items of a reporting guideline will depend on the study design of the study. </a:t>
            </a:r>
          </a:p>
        </p:txBody>
      </p:sp>
    </p:spTree>
    <p:extLst>
      <p:ext uri="{BB962C8B-B14F-4D97-AF65-F5344CB8AC3E}">
        <p14:creationId xmlns:p14="http://schemas.microsoft.com/office/powerpoint/2010/main" val="1969938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7EC699-A8CA-784D-B767-67C68BDE84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FA2DD60-D181-7842-A9B4-59FC70DA38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7339" y="159544"/>
            <a:ext cx="8089323" cy="4581332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480E93C-BBCA-644F-8B64-07592379AF07}"/>
              </a:ext>
            </a:extLst>
          </p:cNvPr>
          <p:cNvSpPr/>
          <p:nvPr/>
        </p:nvSpPr>
        <p:spPr>
          <a:xfrm>
            <a:off x="2257372" y="4866501"/>
            <a:ext cx="4470134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dirty="0">
                <a:hlinkClick r:id="rId3"/>
              </a:rPr>
              <a:t>https://www.equator-network.org/reporting-guidelines/</a:t>
            </a:r>
            <a:endParaRPr lang="en-US" sz="1350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EC9557C-B39D-534A-B1A2-5AE93D1236FA}"/>
              </a:ext>
            </a:extLst>
          </p:cNvPr>
          <p:cNvSpPr/>
          <p:nvPr/>
        </p:nvSpPr>
        <p:spPr>
          <a:xfrm>
            <a:off x="2257372" y="852854"/>
            <a:ext cx="714428" cy="334108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998D46B9-C426-A449-9E2F-298AD15BB377}"/>
              </a:ext>
            </a:extLst>
          </p:cNvPr>
          <p:cNvSpPr/>
          <p:nvPr/>
        </p:nvSpPr>
        <p:spPr>
          <a:xfrm>
            <a:off x="296540" y="3103685"/>
            <a:ext cx="461597" cy="228600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1288826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B710930-DD94-3847-90B6-86F60CE465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56588" y="559909"/>
            <a:ext cx="6660573" cy="4354991"/>
          </a:xfr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12B0A0C5-734E-3C4F-8037-07F2C613B71C}"/>
              </a:ext>
            </a:extLst>
          </p:cNvPr>
          <p:cNvSpPr/>
          <p:nvPr/>
        </p:nvSpPr>
        <p:spPr>
          <a:xfrm>
            <a:off x="1817757" y="1459523"/>
            <a:ext cx="1092496" cy="430824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Down Arrow 8">
            <a:extLst>
              <a:ext uri="{FF2B5EF4-FFF2-40B4-BE49-F238E27FC236}">
                <a16:creationId xmlns:a16="http://schemas.microsoft.com/office/drawing/2014/main" id="{C0B646E9-DF8A-1346-894C-A27673B1EC2D}"/>
              </a:ext>
            </a:extLst>
          </p:cNvPr>
          <p:cNvSpPr/>
          <p:nvPr/>
        </p:nvSpPr>
        <p:spPr>
          <a:xfrm rot="16200000">
            <a:off x="-336573" y="3449482"/>
            <a:ext cx="2113588" cy="483578"/>
          </a:xfrm>
          <a:prstGeom prst="downArrow">
            <a:avLst>
              <a:gd name="adj1" fmla="val 50000"/>
              <a:gd name="adj2" fmla="val 56919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2255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32E44B93-CB28-1445-BB44-EFFE1085D9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0614" y="147295"/>
            <a:ext cx="4218709" cy="4965498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07D0C23-6A83-CD4B-BC2A-E759C63CF1BB}"/>
              </a:ext>
            </a:extLst>
          </p:cNvPr>
          <p:cNvSpPr txBox="1"/>
          <p:nvPr/>
        </p:nvSpPr>
        <p:spPr>
          <a:xfrm>
            <a:off x="1752600" y="4881961"/>
            <a:ext cx="225728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hlinkClick r:id="rId3"/>
              </a:rPr>
              <a:t>Link to reporting guideline</a:t>
            </a:r>
            <a:endParaRPr lang="en-US" sz="900" dirty="0"/>
          </a:p>
        </p:txBody>
      </p:sp>
      <p:pic>
        <p:nvPicPr>
          <p:cNvPr id="11" name="Content Placeholder 4">
            <a:extLst>
              <a:ext uri="{FF2B5EF4-FFF2-40B4-BE49-F238E27FC236}">
                <a16:creationId xmlns:a16="http://schemas.microsoft.com/office/drawing/2014/main" id="{21E41259-58CD-5E46-8C64-C89805861B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0833" y="147295"/>
            <a:ext cx="3754235" cy="4965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2586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D48A9-4746-924C-9DB7-FBF6682AC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Abstract: Summary and Lessons Learned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BC842A0-EA04-9941-95A9-040F5C7580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9098" y="1310878"/>
            <a:ext cx="8229600" cy="3394472"/>
          </a:xfrm>
        </p:spPr>
        <p:txBody>
          <a:bodyPr/>
          <a:lstStyle/>
          <a:p>
            <a:pPr>
              <a:buFont typeface="Wingdings" pitchFamily="2" charset="2"/>
              <a:buChar char="§"/>
            </a:pPr>
            <a:r>
              <a:rPr lang="en-US" sz="2400" dirty="0">
                <a:latin typeface="+mj-lt"/>
              </a:rPr>
              <a:t>Specific section that you need to write, and format according to the study design</a:t>
            </a:r>
          </a:p>
          <a:p>
            <a:pPr>
              <a:buFont typeface="Wingdings" pitchFamily="2" charset="2"/>
              <a:buChar char="§"/>
            </a:pPr>
            <a:r>
              <a:rPr lang="en-US" sz="2400" dirty="0">
                <a:latin typeface="+mj-lt"/>
              </a:rPr>
              <a:t>There are very useful online resources that can guide you (EQUATOR network)</a:t>
            </a:r>
          </a:p>
          <a:p>
            <a:pPr>
              <a:buFont typeface="Wingdings" pitchFamily="2" charset="2"/>
              <a:buChar char="§"/>
            </a:pPr>
            <a:r>
              <a:rPr lang="en-US" sz="2400" dirty="0">
                <a:latin typeface="+mj-lt"/>
              </a:rPr>
              <a:t>Title should ALWAYS! include the study design</a:t>
            </a:r>
          </a:p>
          <a:p>
            <a:pPr>
              <a:buFont typeface="Wingdings" pitchFamily="2" charset="2"/>
              <a:buChar char="§"/>
            </a:pPr>
            <a:r>
              <a:rPr lang="en-US" sz="2400" dirty="0">
                <a:latin typeface="+mj-lt"/>
              </a:rPr>
              <a:t>Abstracts should catch your audience’s attention! </a:t>
            </a:r>
          </a:p>
          <a:p>
            <a:pPr>
              <a:buFont typeface="Wingdings" pitchFamily="2" charset="2"/>
              <a:buChar char="§"/>
            </a:pPr>
            <a:r>
              <a:rPr lang="en-US" sz="2400" dirty="0">
                <a:latin typeface="+mj-lt"/>
              </a:rPr>
              <a:t>Using reporting guidelines makes the process of writing more efficient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81239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30D998-BF6B-CD4C-AD0B-576CDACDA1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38150"/>
            <a:ext cx="8251580" cy="422672"/>
          </a:xfrm>
        </p:spPr>
        <p:txBody>
          <a:bodyPr/>
          <a:lstStyle/>
          <a:p>
            <a:r>
              <a:rPr lang="en-US" b="1" dirty="0">
                <a:latin typeface="Century Gothic" panose="020B0502020202020204" pitchFamily="34" charset="0"/>
                <a:cs typeface="Arial" panose="020B0604020202020204" pitchFamily="34" charset="0"/>
              </a:rPr>
              <a:t>Have you ever created and presented a Research Poster?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D210EE-DC89-2644-996E-98F0B74624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080" y="2222072"/>
            <a:ext cx="7886700" cy="68818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300" dirty="0">
                <a:latin typeface="+mj-lt"/>
              </a:rPr>
              <a:t>What strategy did you use?</a:t>
            </a:r>
          </a:p>
        </p:txBody>
      </p:sp>
    </p:spTree>
    <p:extLst>
      <p:ext uri="{BB962C8B-B14F-4D97-AF65-F5344CB8AC3E}">
        <p14:creationId xmlns:p14="http://schemas.microsoft.com/office/powerpoint/2010/main" val="2629885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73C480-5043-774C-83F2-787E9A614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Poster Presentation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A6D676-37FE-AF47-8374-4B5DD85DB6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800" dirty="0">
                <a:solidFill>
                  <a:schemeClr val="accent2">
                    <a:lumMod val="50000"/>
                  </a:schemeClr>
                </a:solidFill>
              </a:rPr>
              <a:t>These are the Goals of your program</a:t>
            </a:r>
          </a:p>
          <a:p>
            <a:pPr lvl="1">
              <a:buClr>
                <a:schemeClr val="accent2">
                  <a:lumMod val="50000"/>
                </a:schemeClr>
              </a:buClr>
              <a:buFont typeface="Wingdings" pitchFamily="2" charset="2"/>
              <a:buChar char="§"/>
            </a:pPr>
            <a:r>
              <a:rPr lang="en-US" sz="1600" b="1" dirty="0">
                <a:solidFill>
                  <a:schemeClr val="accent2">
                    <a:lumMod val="50000"/>
                  </a:schemeClr>
                </a:solidFill>
                <a:latin typeface="+mj-lt"/>
              </a:rPr>
              <a:t>Develop skills </a:t>
            </a:r>
          </a:p>
          <a:p>
            <a:pPr lvl="2">
              <a:buClr>
                <a:schemeClr val="accent2">
                  <a:lumMod val="50000"/>
                </a:schemeClr>
              </a:buClr>
              <a:buFont typeface="Wingdings" pitchFamily="2" charset="2"/>
              <a:buChar char="§"/>
            </a:pPr>
            <a:r>
              <a:rPr lang="en-US" sz="1600" dirty="0">
                <a:latin typeface="+mj-lt"/>
              </a:rPr>
              <a:t>Data management and exploration</a:t>
            </a:r>
          </a:p>
          <a:p>
            <a:pPr lvl="2">
              <a:buClr>
                <a:schemeClr val="accent2">
                  <a:lumMod val="50000"/>
                </a:schemeClr>
              </a:buClr>
              <a:buFont typeface="Wingdings" pitchFamily="2" charset="2"/>
              <a:buChar char="§"/>
            </a:pPr>
            <a:r>
              <a:rPr lang="en-US" sz="1600" dirty="0">
                <a:latin typeface="+mj-lt"/>
              </a:rPr>
              <a:t>Develop and implement a data analysis plan</a:t>
            </a:r>
          </a:p>
          <a:p>
            <a:pPr lvl="2">
              <a:buClr>
                <a:schemeClr val="accent2">
                  <a:lumMod val="50000"/>
                </a:schemeClr>
              </a:buClr>
              <a:buFont typeface="Wingdings" pitchFamily="2" charset="2"/>
              <a:buChar char="§"/>
            </a:pPr>
            <a:r>
              <a:rPr lang="en-US" sz="1600" dirty="0">
                <a:latin typeface="+mj-lt"/>
              </a:rPr>
              <a:t>Summarize the research results</a:t>
            </a:r>
          </a:p>
          <a:p>
            <a:pPr lvl="2">
              <a:buClr>
                <a:schemeClr val="accent2">
                  <a:lumMod val="50000"/>
                </a:schemeClr>
              </a:buClr>
              <a:buFont typeface="Wingdings" pitchFamily="2" charset="2"/>
              <a:buChar char="§"/>
            </a:pPr>
            <a:r>
              <a:rPr lang="en-US" sz="1600" dirty="0">
                <a:latin typeface="+mj-lt"/>
              </a:rPr>
              <a:t>Interpret the research results</a:t>
            </a:r>
          </a:p>
          <a:p>
            <a:pPr lvl="2">
              <a:buClr>
                <a:schemeClr val="accent2">
                  <a:lumMod val="50000"/>
                </a:schemeClr>
              </a:buClr>
              <a:buFont typeface="Wingdings" pitchFamily="2" charset="2"/>
              <a:buChar char="§"/>
            </a:pPr>
            <a:r>
              <a:rPr lang="en-US" sz="1600" dirty="0">
                <a:latin typeface="+mj-lt"/>
              </a:rPr>
              <a:t>Teamwork</a:t>
            </a:r>
          </a:p>
          <a:p>
            <a:pPr lvl="1">
              <a:buClr>
                <a:schemeClr val="accent2">
                  <a:lumMod val="50000"/>
                </a:schemeClr>
              </a:buClr>
              <a:buFont typeface="Wingdings" pitchFamily="2" charset="2"/>
              <a:buChar char="§"/>
            </a:pPr>
            <a:r>
              <a:rPr lang="en-US" sz="1600" b="1" dirty="0">
                <a:solidFill>
                  <a:schemeClr val="accent2">
                    <a:lumMod val="50000"/>
                  </a:schemeClr>
                </a:solidFill>
                <a:latin typeface="+mj-lt"/>
              </a:rPr>
              <a:t>Poster development and presentation</a:t>
            </a:r>
          </a:p>
          <a:p>
            <a:pPr lvl="2">
              <a:buClr>
                <a:schemeClr val="accent2">
                  <a:lumMod val="50000"/>
                </a:schemeClr>
              </a:buClr>
              <a:buFont typeface="Wingdings" pitchFamily="2" charset="2"/>
              <a:buChar char="§"/>
            </a:pPr>
            <a:r>
              <a:rPr lang="en-US" sz="1600" dirty="0">
                <a:latin typeface="+mj-lt"/>
              </a:rPr>
              <a:t>Summarize the setup of the study from which the dataset came from</a:t>
            </a:r>
          </a:p>
          <a:p>
            <a:pPr lvl="2">
              <a:buClr>
                <a:schemeClr val="accent2">
                  <a:lumMod val="50000"/>
                </a:schemeClr>
              </a:buClr>
              <a:buFont typeface="Wingdings" pitchFamily="2" charset="2"/>
              <a:buChar char="§"/>
            </a:pPr>
            <a:r>
              <a:rPr lang="en-US" sz="1600" dirty="0">
                <a:latin typeface="+mj-lt"/>
              </a:rPr>
              <a:t>Describe the methods used in analyzing the data</a:t>
            </a:r>
          </a:p>
          <a:p>
            <a:pPr lvl="2">
              <a:buClr>
                <a:schemeClr val="accent2">
                  <a:lumMod val="50000"/>
                </a:schemeClr>
              </a:buClr>
              <a:buFont typeface="Wingdings" pitchFamily="2" charset="2"/>
              <a:buChar char="§"/>
            </a:pPr>
            <a:r>
              <a:rPr lang="en-US" sz="1600" dirty="0">
                <a:latin typeface="+mj-lt"/>
              </a:rPr>
              <a:t>Describe the main findings from the analysis</a:t>
            </a:r>
          </a:p>
          <a:p>
            <a:pPr lvl="2">
              <a:buClr>
                <a:schemeClr val="accent2">
                  <a:lumMod val="50000"/>
                </a:schemeClr>
              </a:buClr>
              <a:buFont typeface="Wingdings" pitchFamily="2" charset="2"/>
              <a:buChar char="§"/>
            </a:pPr>
            <a:r>
              <a:rPr lang="en-US" sz="1600" dirty="0">
                <a:latin typeface="+mj-lt"/>
              </a:rPr>
              <a:t>Describe the conclusions drawn from the main findings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41647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A337F-8567-3941-9AA0-8D531EDB9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for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1C471E-8652-7C4C-94A6-97219A50C2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§"/>
            </a:pPr>
            <a:r>
              <a:rPr lang="en-US" sz="2400" dirty="0">
                <a:latin typeface="+mj-lt"/>
              </a:rPr>
              <a:t>Tell you about my background and why I am interested in you!</a:t>
            </a:r>
          </a:p>
          <a:p>
            <a:pPr>
              <a:buFont typeface="Wingdings" pitchFamily="2" charset="2"/>
              <a:buChar char="§"/>
            </a:pPr>
            <a:r>
              <a:rPr lang="en-US" sz="2400" dirty="0">
                <a:latin typeface="+mj-lt"/>
              </a:rPr>
              <a:t>Introduce you to some useful resources for:</a:t>
            </a:r>
          </a:p>
          <a:p>
            <a:pPr lvl="1">
              <a:buFont typeface="Wingdings" pitchFamily="2" charset="2"/>
              <a:buChar char="§"/>
            </a:pPr>
            <a:r>
              <a:rPr lang="en-US" sz="2400" dirty="0">
                <a:latin typeface="+mj-lt"/>
              </a:rPr>
              <a:t>Writing a successful scientific abstract</a:t>
            </a:r>
          </a:p>
          <a:p>
            <a:pPr lvl="1">
              <a:buFont typeface="Wingdings" pitchFamily="2" charset="2"/>
              <a:buChar char="§"/>
            </a:pPr>
            <a:r>
              <a:rPr lang="en-US" sz="2400" dirty="0">
                <a:latin typeface="+mj-lt"/>
              </a:rPr>
              <a:t>Developing a successful scientific poster</a:t>
            </a:r>
          </a:p>
          <a:p>
            <a:pPr>
              <a:buFont typeface="Wingdings" pitchFamily="2" charset="2"/>
              <a:buChar char="§"/>
            </a:pPr>
            <a:r>
              <a:rPr lang="en-US" sz="2400" dirty="0">
                <a:latin typeface="+mj-lt"/>
              </a:rPr>
              <a:t>Go over some practical recommendations</a:t>
            </a:r>
          </a:p>
          <a:p>
            <a:pPr>
              <a:buFont typeface="Wingdings" pitchFamily="2" charset="2"/>
              <a:buChar char="§"/>
            </a:pPr>
            <a:r>
              <a:rPr lang="en-US" sz="2400" dirty="0">
                <a:latin typeface="+mj-lt"/>
              </a:rPr>
              <a:t>Discuss roadblocks to creating research abstracts and posters</a:t>
            </a:r>
          </a:p>
        </p:txBody>
      </p:sp>
    </p:spTree>
    <p:extLst>
      <p:ext uri="{BB962C8B-B14F-4D97-AF65-F5344CB8AC3E}">
        <p14:creationId xmlns:p14="http://schemas.microsoft.com/office/powerpoint/2010/main" val="7389563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00458-2BB1-CC49-A654-BB948447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 BEST Dataset Description</a:t>
            </a:r>
          </a:p>
        </p:txBody>
      </p:sp>
      <p:pic>
        <p:nvPicPr>
          <p:cNvPr id="9" name="Content Placeholder 8" descr="Text&#10;&#10;Description automatically generated">
            <a:extLst>
              <a:ext uri="{FF2B5EF4-FFF2-40B4-BE49-F238E27FC236}">
                <a16:creationId xmlns:a16="http://schemas.microsoft.com/office/drawing/2014/main" id="{6E9D7197-F4F0-6F4E-A2EC-9E43FF539E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123950"/>
            <a:ext cx="8229600" cy="1710345"/>
          </a:xfrm>
        </p:spPr>
      </p:pic>
      <p:pic>
        <p:nvPicPr>
          <p:cNvPr id="11" name="Picture 10" descr="Text&#10;&#10;Description automatically generated with medium confidence">
            <a:extLst>
              <a:ext uri="{FF2B5EF4-FFF2-40B4-BE49-F238E27FC236}">
                <a16:creationId xmlns:a16="http://schemas.microsoft.com/office/drawing/2014/main" id="{63FF3209-2626-B144-8E47-6EDDAFD86D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50" y="2830140"/>
            <a:ext cx="8096250" cy="1154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1161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C096F5-E949-0B42-ABCC-D65F7578CA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38150"/>
            <a:ext cx="8229600" cy="422672"/>
          </a:xfrm>
        </p:spPr>
        <p:txBody>
          <a:bodyPr/>
          <a:lstStyle/>
          <a:p>
            <a:r>
              <a:rPr lang="en-US" sz="3200" dirty="0"/>
              <a:t>LA Best Poster Presentation Guidelines</a:t>
            </a:r>
          </a:p>
        </p:txBody>
      </p:sp>
      <p:pic>
        <p:nvPicPr>
          <p:cNvPr id="5" name="Content Placeholder 4" descr="Text, letter&#10;&#10;Description automatically generated">
            <a:extLst>
              <a:ext uri="{FF2B5EF4-FFF2-40B4-BE49-F238E27FC236}">
                <a16:creationId xmlns:a16="http://schemas.microsoft.com/office/drawing/2014/main" id="{E7A31425-29A1-084F-9BD5-63769F0D31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351" y="1028700"/>
            <a:ext cx="8071976" cy="3600450"/>
          </a:xfrm>
        </p:spPr>
      </p:pic>
    </p:spTree>
    <p:extLst>
      <p:ext uri="{BB962C8B-B14F-4D97-AF65-F5344CB8AC3E}">
        <p14:creationId xmlns:p14="http://schemas.microsoft.com/office/powerpoint/2010/main" val="36173186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2A3CF-6B61-B144-89FB-D366DBE173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Objectives</a:t>
            </a:r>
          </a:p>
        </p:txBody>
      </p:sp>
      <p:pic>
        <p:nvPicPr>
          <p:cNvPr id="5" name="Content Placeholder 4" descr="Text, letter&#10;&#10;Description automatically generated">
            <a:extLst>
              <a:ext uri="{FF2B5EF4-FFF2-40B4-BE49-F238E27FC236}">
                <a16:creationId xmlns:a16="http://schemas.microsoft.com/office/drawing/2014/main" id="{D105F60E-CC48-1642-A723-DEAB74F79E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039209"/>
            <a:ext cx="6172199" cy="3903833"/>
          </a:xfrm>
        </p:spPr>
      </p:pic>
    </p:spTree>
    <p:extLst>
      <p:ext uri="{BB962C8B-B14F-4D97-AF65-F5344CB8AC3E}">
        <p14:creationId xmlns:p14="http://schemas.microsoft.com/office/powerpoint/2010/main" val="32689615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711A5-426D-8B44-B8AB-5526A9CC8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 Projects</a:t>
            </a:r>
          </a:p>
        </p:txBody>
      </p:sp>
      <p:pic>
        <p:nvPicPr>
          <p:cNvPr id="5" name="Content Placeholder 4" descr="Text, letter&#10;&#10;Description automatically generated">
            <a:extLst>
              <a:ext uri="{FF2B5EF4-FFF2-40B4-BE49-F238E27FC236}">
                <a16:creationId xmlns:a16="http://schemas.microsoft.com/office/drawing/2014/main" id="{521ED106-868C-1B45-9F56-B1CE516842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015" y="1278648"/>
            <a:ext cx="8660459" cy="3045702"/>
          </a:xfr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549422B-27AA-0B4E-B6EA-F0134611F2F1}"/>
                  </a:ext>
                </a:extLst>
              </p14:cNvPr>
              <p14:cNvContentPartPr/>
              <p14:nvPr/>
            </p14:nvContentPartPr>
            <p14:xfrm>
              <a:off x="3330041" y="1719811"/>
              <a:ext cx="450000" cy="133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549422B-27AA-0B4E-B6EA-F0134611F2F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276041" y="1611811"/>
                <a:ext cx="557640" cy="22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16483234-342C-C241-8911-5FCF9290B2B4}"/>
                  </a:ext>
                </a:extLst>
              </p14:cNvPr>
              <p14:cNvContentPartPr/>
              <p14:nvPr/>
            </p14:nvContentPartPr>
            <p14:xfrm>
              <a:off x="4737641" y="1750771"/>
              <a:ext cx="593280" cy="198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16483234-342C-C241-8911-5FCF9290B2B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683641" y="1642771"/>
                <a:ext cx="700920" cy="23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4D9213D6-B742-F845-8CD7-1C09715611DC}"/>
                  </a:ext>
                </a:extLst>
              </p14:cNvPr>
              <p14:cNvContentPartPr/>
              <p14:nvPr/>
            </p14:nvContentPartPr>
            <p14:xfrm>
              <a:off x="3339761" y="2296531"/>
              <a:ext cx="368280" cy="2520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4D9213D6-B742-F845-8CD7-1C09715611D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285761" y="2188531"/>
                <a:ext cx="475920" cy="24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C1CD86D6-E595-EE49-882A-EC75F648810C}"/>
                  </a:ext>
                </a:extLst>
              </p14:cNvPr>
              <p14:cNvContentPartPr/>
              <p14:nvPr/>
            </p14:nvContentPartPr>
            <p14:xfrm>
              <a:off x="4680401" y="2311291"/>
              <a:ext cx="586800" cy="4464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C1CD86D6-E595-EE49-882A-EC75F648810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626761" y="2203291"/>
                <a:ext cx="694440" cy="26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F4F6B432-4612-484B-9E1D-1DEECEF53B7B}"/>
                  </a:ext>
                </a:extLst>
              </p14:cNvPr>
              <p14:cNvContentPartPr/>
              <p14:nvPr/>
            </p14:nvContentPartPr>
            <p14:xfrm>
              <a:off x="5159201" y="2812051"/>
              <a:ext cx="472680" cy="4644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F4F6B432-4612-484B-9E1D-1DEECEF53B7B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105561" y="2704051"/>
                <a:ext cx="580320" cy="26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DF1D3540-0534-134B-AD70-548EE432825A}"/>
                  </a:ext>
                </a:extLst>
              </p14:cNvPr>
              <p14:cNvContentPartPr/>
              <p14:nvPr/>
            </p14:nvContentPartPr>
            <p14:xfrm>
              <a:off x="6593441" y="2863531"/>
              <a:ext cx="612360" cy="237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DF1D3540-0534-134B-AD70-548EE432825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539801" y="2755891"/>
                <a:ext cx="720000" cy="23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3F1A3EE4-74E0-F44B-A029-451C28066A59}"/>
                  </a:ext>
                </a:extLst>
              </p14:cNvPr>
              <p14:cNvContentPartPr/>
              <p14:nvPr/>
            </p14:nvContentPartPr>
            <p14:xfrm>
              <a:off x="3291161" y="3412891"/>
              <a:ext cx="361080" cy="579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3F1A3EE4-74E0-F44B-A029-451C28066A59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237161" y="3305251"/>
                <a:ext cx="468720" cy="27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820899B7-A529-C74C-B034-134A2A2E0C78}"/>
                  </a:ext>
                </a:extLst>
              </p14:cNvPr>
              <p14:cNvContentPartPr/>
              <p14:nvPr/>
            </p14:nvContentPartPr>
            <p14:xfrm>
              <a:off x="4645481" y="3462571"/>
              <a:ext cx="1192680" cy="2700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820899B7-A529-C74C-B034-134A2A2E0C78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591841" y="3354931"/>
                <a:ext cx="1300320" cy="24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DEA5E1B4-B24D-9241-9BA3-29943D62CDC7}"/>
                  </a:ext>
                </a:extLst>
              </p14:cNvPr>
              <p14:cNvContentPartPr/>
              <p14:nvPr/>
            </p14:nvContentPartPr>
            <p14:xfrm>
              <a:off x="5158481" y="4036411"/>
              <a:ext cx="405360" cy="1548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DEA5E1B4-B24D-9241-9BA3-29943D62CDC7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104481" y="3928411"/>
                <a:ext cx="513000" cy="23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D9612F6C-A5D4-6A40-BB87-F3343A0B13ED}"/>
                  </a:ext>
                </a:extLst>
              </p14:cNvPr>
              <p14:cNvContentPartPr/>
              <p14:nvPr/>
            </p14:nvContentPartPr>
            <p14:xfrm>
              <a:off x="5966321" y="4016971"/>
              <a:ext cx="1707120" cy="4320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D9612F6C-A5D4-6A40-BB87-F3343A0B13ED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912681" y="3908971"/>
                <a:ext cx="1814760" cy="25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0A4E96D2-E846-C94F-B529-0D69160069BE}"/>
                  </a:ext>
                </a:extLst>
              </p14:cNvPr>
              <p14:cNvContentPartPr/>
              <p14:nvPr/>
            </p14:nvContentPartPr>
            <p14:xfrm>
              <a:off x="8480561" y="1557811"/>
              <a:ext cx="186840" cy="597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0A4E96D2-E846-C94F-B529-0D69160069BE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8426921" y="1449811"/>
                <a:ext cx="294480" cy="27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33EADF69-B0E1-CE40-BC23-825C54ED0F3C}"/>
                  </a:ext>
                </a:extLst>
              </p14:cNvPr>
              <p14:cNvContentPartPr/>
              <p14:nvPr/>
            </p14:nvContentPartPr>
            <p14:xfrm>
              <a:off x="386321" y="1773811"/>
              <a:ext cx="271800" cy="900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33EADF69-B0E1-CE40-BC23-825C54ED0F3C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332681" y="1665811"/>
                <a:ext cx="379440" cy="22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00CF1DD6-7F40-8546-9A02-C1E07A9F046F}"/>
                  </a:ext>
                </a:extLst>
              </p14:cNvPr>
              <p14:cNvContentPartPr/>
              <p14:nvPr/>
            </p14:nvContentPartPr>
            <p14:xfrm>
              <a:off x="364001" y="2322811"/>
              <a:ext cx="292320" cy="61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00CF1DD6-7F40-8546-9A02-C1E07A9F046F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10001" y="2214811"/>
                <a:ext cx="399960" cy="22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3A9BBA3C-3F73-4F4E-B9BA-CC1185A4484B}"/>
                  </a:ext>
                </a:extLst>
              </p14:cNvPr>
              <p14:cNvContentPartPr/>
              <p14:nvPr/>
            </p14:nvContentPartPr>
            <p14:xfrm>
              <a:off x="397841" y="2924011"/>
              <a:ext cx="623880" cy="2628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3A9BBA3C-3F73-4F4E-B9BA-CC1185A4484B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343841" y="2816371"/>
                <a:ext cx="731520" cy="24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7567ABF8-91F1-8148-99B0-4CA36DA2541C}"/>
                  </a:ext>
                </a:extLst>
              </p14:cNvPr>
              <p14:cNvContentPartPr/>
              <p14:nvPr/>
            </p14:nvContentPartPr>
            <p14:xfrm>
              <a:off x="447881" y="3500371"/>
              <a:ext cx="279720" cy="360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7567ABF8-91F1-8148-99B0-4CA36DA2541C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393881" y="3392731"/>
                <a:ext cx="387360" cy="21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3B01854D-E76B-8042-A5DD-0BCB9816BDAA}"/>
                  </a:ext>
                </a:extLst>
              </p14:cNvPr>
              <p14:cNvContentPartPr/>
              <p14:nvPr/>
            </p14:nvContentPartPr>
            <p14:xfrm>
              <a:off x="410441" y="4072411"/>
              <a:ext cx="565920" cy="64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3B01854D-E76B-8042-A5DD-0BCB9816BDAA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356801" y="3964771"/>
                <a:ext cx="673560" cy="22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B1F4AB89-6927-6C4B-B724-53EC9A65F9FB}"/>
                  </a:ext>
                </a:extLst>
              </p14:cNvPr>
              <p14:cNvContentPartPr/>
              <p14:nvPr/>
            </p14:nvContentPartPr>
            <p14:xfrm>
              <a:off x="1158881" y="1503811"/>
              <a:ext cx="810000" cy="720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B1F4AB89-6927-6C4B-B724-53EC9A65F9FB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104881" y="1395811"/>
                <a:ext cx="917640" cy="22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A1173B28-DFD6-CA4D-BFA0-CE5F20B8BD66}"/>
                  </a:ext>
                </a:extLst>
              </p14:cNvPr>
              <p14:cNvContentPartPr/>
              <p14:nvPr/>
            </p14:nvContentPartPr>
            <p14:xfrm>
              <a:off x="1133681" y="2079451"/>
              <a:ext cx="868320" cy="3564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A1173B28-DFD6-CA4D-BFA0-CE5F20B8BD66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080041" y="1971811"/>
                <a:ext cx="975960" cy="25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4B70BBA3-095C-9C4E-8C8A-E1762FE97B52}"/>
                  </a:ext>
                </a:extLst>
              </p14:cNvPr>
              <p14:cNvContentPartPr/>
              <p14:nvPr/>
            </p14:nvContentPartPr>
            <p14:xfrm>
              <a:off x="1154561" y="2683171"/>
              <a:ext cx="823680" cy="1224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4B70BBA3-095C-9C4E-8C8A-E1762FE97B52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100921" y="2575171"/>
                <a:ext cx="931320" cy="22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40DD1411-94A2-FB4A-8CC6-60042B847A36}"/>
                  </a:ext>
                </a:extLst>
              </p14:cNvPr>
              <p14:cNvContentPartPr/>
              <p14:nvPr/>
            </p14:nvContentPartPr>
            <p14:xfrm>
              <a:off x="1164281" y="3250171"/>
              <a:ext cx="857520" cy="288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40DD1411-94A2-FB4A-8CC6-60042B847A36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110641" y="3142171"/>
                <a:ext cx="965160" cy="24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6F364C05-9BA6-E141-9755-B4431185C5B4}"/>
                  </a:ext>
                </a:extLst>
              </p14:cNvPr>
              <p14:cNvContentPartPr/>
              <p14:nvPr/>
            </p14:nvContentPartPr>
            <p14:xfrm>
              <a:off x="1159241" y="3811771"/>
              <a:ext cx="882360" cy="2736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6F364C05-9BA6-E141-9755-B4431185C5B4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105601" y="3703771"/>
                <a:ext cx="990000" cy="243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868486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8B0D6F-F4DC-A24C-9DF3-0AA92628F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a Poster Layout</a:t>
            </a:r>
          </a:p>
        </p:txBody>
      </p:sp>
      <p:pic>
        <p:nvPicPr>
          <p:cNvPr id="8" name="Content Placeholder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A5ABF49F-DF07-1E43-AB38-54E434346D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300" y="971550"/>
            <a:ext cx="7391400" cy="3981450"/>
          </a:xfrm>
        </p:spPr>
      </p:pic>
      <p:pic>
        <p:nvPicPr>
          <p:cNvPr id="9" name="Picture 8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493BEC1-1C50-EF48-8A78-95CB07DA70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8100" y="4784708"/>
            <a:ext cx="1219200" cy="336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3669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C1C027-69B6-2B45-B709-6A29EE0B4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6193AD1D-2F17-3B49-A054-E8268E5D28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297" y="878558"/>
            <a:ext cx="4372303" cy="3753910"/>
          </a:xfrm>
        </p:spPr>
      </p:pic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8BE545C6-888D-6C45-9CDB-31A4927B38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4632468"/>
            <a:ext cx="1600200" cy="441765"/>
          </a:xfrm>
          <a:prstGeom prst="rect">
            <a:avLst/>
          </a:prstGeom>
        </p:spPr>
      </p:pic>
      <p:pic>
        <p:nvPicPr>
          <p:cNvPr id="9" name="Picture 8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8C92892D-0BED-314E-BE4C-DBC078185B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971550"/>
            <a:ext cx="4267199" cy="3048000"/>
          </a:xfrm>
          <a:prstGeom prst="rect">
            <a:avLst/>
          </a:prstGeom>
        </p:spPr>
      </p:pic>
      <p:pic>
        <p:nvPicPr>
          <p:cNvPr id="10" name="Picture 9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F23B4746-88FF-A547-884A-CC6F9982DC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600" y="4784868"/>
            <a:ext cx="1600200" cy="441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4420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C1C027-69B6-2B45-B709-6A29EE0B4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LAsBEST@USC</a:t>
            </a:r>
            <a:r>
              <a:rPr lang="en-US" dirty="0"/>
              <a:t> Instructions</a:t>
            </a:r>
          </a:p>
        </p:txBody>
      </p:sp>
      <p:pic>
        <p:nvPicPr>
          <p:cNvPr id="5" name="Content Placeholder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6193AD1D-2F17-3B49-A054-E8268E5D28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297" y="878558"/>
            <a:ext cx="4372303" cy="3753910"/>
          </a:xfrm>
        </p:spPr>
      </p:pic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8BE545C6-888D-6C45-9CDB-31A4927B38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4632468"/>
            <a:ext cx="1600200" cy="44176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C5700CE-74AC-B641-B9D9-A5BF1AF2E427}"/>
              </a:ext>
            </a:extLst>
          </p:cNvPr>
          <p:cNvSpPr txBox="1"/>
          <p:nvPr/>
        </p:nvSpPr>
        <p:spPr>
          <a:xfrm>
            <a:off x="4868917" y="1047750"/>
            <a:ext cx="39624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+mj-lt"/>
              </a:rPr>
              <a:t>Provide Descriptive Statistics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dirty="0">
                <a:latin typeface="+mj-lt"/>
              </a:rPr>
              <a:t>summary statistics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dirty="0">
                <a:latin typeface="+mj-lt"/>
              </a:rPr>
              <a:t>visualization techniques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+mj-lt"/>
              </a:rPr>
              <a:t>Fit regression models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+mj-lt"/>
              </a:rPr>
              <a:t>Summarize findings using tabular and graphical displays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+mj-lt"/>
              </a:rPr>
              <a:t>Provide interpretation of main findings and final models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+mj-lt"/>
              </a:rPr>
              <a:t>Prepare poster summarizing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latin typeface="+mj-lt"/>
              </a:rPr>
              <a:t>Goals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latin typeface="+mj-lt"/>
              </a:rPr>
              <a:t>Methods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latin typeface="+mj-lt"/>
              </a:rPr>
              <a:t>Main findings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50469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558FCB-A8AD-59F5-16A2-CAE9E55F43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 have access to a template</a:t>
            </a:r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5EBD5C3-FB34-E434-E4AC-8533D35A81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5483" y="1028701"/>
            <a:ext cx="5373035" cy="3394472"/>
          </a:xfrm>
        </p:spPr>
      </p:pic>
    </p:spTree>
    <p:extLst>
      <p:ext uri="{BB962C8B-B14F-4D97-AF65-F5344CB8AC3E}">
        <p14:creationId xmlns:p14="http://schemas.microsoft.com/office/powerpoint/2010/main" val="34162019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A4F731-BC82-C04D-B557-9350322B0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38150"/>
            <a:ext cx="8458200" cy="422672"/>
          </a:xfrm>
        </p:spPr>
        <p:txBody>
          <a:bodyPr/>
          <a:lstStyle/>
          <a:p>
            <a:r>
              <a:rPr lang="en-US" dirty="0"/>
              <a:t>Preparing for the Oral Presentation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435D61-70F1-D248-89C1-0EA13D4EC1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en-US" dirty="0">
                <a:latin typeface="+mj-lt"/>
              </a:rPr>
              <a:t>Decide what section each of you will present, but make sure you know all the sections</a:t>
            </a:r>
          </a:p>
          <a:p>
            <a:pPr>
              <a:buFont typeface="+mj-lt"/>
              <a:buAutoNum type="arabicPeriod"/>
            </a:pPr>
            <a:r>
              <a:rPr lang="en-US" dirty="0">
                <a:latin typeface="+mj-lt"/>
              </a:rPr>
              <a:t>Write out what each one will say, every single word!</a:t>
            </a:r>
          </a:p>
          <a:p>
            <a:pPr>
              <a:buFont typeface="+mj-lt"/>
              <a:buAutoNum type="arabicPeriod"/>
            </a:pPr>
            <a:r>
              <a:rPr lang="en-US" dirty="0">
                <a:latin typeface="+mj-lt"/>
              </a:rPr>
              <a:t>Practice presenting your section, many times</a:t>
            </a:r>
          </a:p>
          <a:p>
            <a:pPr>
              <a:buFont typeface="+mj-lt"/>
              <a:buAutoNum type="arabicPeriod"/>
            </a:pPr>
            <a:r>
              <a:rPr lang="en-US" dirty="0">
                <a:latin typeface="+mj-lt"/>
              </a:rPr>
              <a:t>Use PowerPoint capabilities to practice</a:t>
            </a:r>
          </a:p>
          <a:p>
            <a:pPr>
              <a:buFont typeface="+mj-lt"/>
              <a:buAutoNum type="arabicPeriod"/>
            </a:pPr>
            <a:r>
              <a:rPr lang="en-US" dirty="0">
                <a:latin typeface="+mj-lt"/>
              </a:rPr>
              <a:t>Record your presentation so you can evaluate and identify what sections to work on.</a:t>
            </a:r>
          </a:p>
          <a:p>
            <a:pPr marL="457200" lvl="1" indent="0">
              <a:buNone/>
            </a:pPr>
            <a:r>
              <a:rPr lang="en-US" dirty="0">
                <a:latin typeface="+mj-lt"/>
              </a:rPr>
              <a:t>e.g., Write out what each one will say using </a:t>
            </a:r>
          </a:p>
          <a:p>
            <a:pPr marL="457200" lvl="1" indent="0">
              <a:buNone/>
            </a:pPr>
            <a:r>
              <a:rPr lang="en-US" dirty="0" err="1">
                <a:latin typeface="+mj-lt"/>
              </a:rPr>
              <a:t>powerpoint</a:t>
            </a:r>
            <a:r>
              <a:rPr lang="en-US" dirty="0">
                <a:latin typeface="+mj-lt"/>
              </a:rPr>
              <a:t> recording capabilities.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559D38-5589-8149-8E02-419E4307D1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23" y="3556189"/>
            <a:ext cx="4724400" cy="524394"/>
          </a:xfrm>
          <a:prstGeom prst="rect">
            <a:avLst/>
          </a:prstGeom>
        </p:spPr>
      </p:pic>
      <p:pic>
        <p:nvPicPr>
          <p:cNvPr id="7" name="Picture 6" descr="Graphical user interface&#10;&#10;Description automatically generated">
            <a:extLst>
              <a:ext uri="{FF2B5EF4-FFF2-40B4-BE49-F238E27FC236}">
                <a16:creationId xmlns:a16="http://schemas.microsoft.com/office/drawing/2014/main" id="{2E400DD3-67DF-A341-9230-E9D50AC5EE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1814" y="2876550"/>
            <a:ext cx="3471724" cy="1967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870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C2C84D-C21C-8846-9323-6B953C1E74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summarize what we learned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A49831-7BA7-2043-94F9-55EC160867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§"/>
            </a:pPr>
            <a:r>
              <a:rPr lang="en-US" sz="2000" dirty="0">
                <a:latin typeface="+mj-lt"/>
              </a:rPr>
              <a:t>Posters that are clear and concise do not intimidate the audience </a:t>
            </a:r>
          </a:p>
          <a:p>
            <a:pPr>
              <a:buFont typeface="Wingdings" pitchFamily="2" charset="2"/>
              <a:buChar char="§"/>
            </a:pPr>
            <a:r>
              <a:rPr lang="en-US" sz="2000" dirty="0">
                <a:latin typeface="+mj-lt"/>
              </a:rPr>
              <a:t>Practice and write down every word you are going to say. PRACTICE!</a:t>
            </a:r>
          </a:p>
          <a:p>
            <a:pPr>
              <a:buFont typeface="Wingdings" pitchFamily="2" charset="2"/>
              <a:buChar char="§"/>
            </a:pPr>
            <a:r>
              <a:rPr lang="en-US" sz="2000" dirty="0">
                <a:latin typeface="+mj-lt"/>
              </a:rPr>
              <a:t>You should know all your team’s parts in case something happens on the day of the presentation</a:t>
            </a:r>
          </a:p>
          <a:p>
            <a:pPr>
              <a:buFont typeface="Wingdings" pitchFamily="2" charset="2"/>
              <a:buChar char="§"/>
            </a:pPr>
            <a:r>
              <a:rPr lang="en-US" sz="2000" dirty="0">
                <a:latin typeface="+mj-lt"/>
              </a:rPr>
              <a:t>Keep it easy to read, use graphs and tables, avoid word overload</a:t>
            </a:r>
          </a:p>
          <a:p>
            <a:pPr>
              <a:buFont typeface="Wingdings" pitchFamily="2" charset="2"/>
              <a:buChar char="§"/>
            </a:pPr>
            <a:r>
              <a:rPr lang="en-US" sz="2000" dirty="0">
                <a:latin typeface="+mj-lt"/>
              </a:rPr>
              <a:t>Take advantage of </a:t>
            </a:r>
            <a:r>
              <a:rPr lang="en-US" sz="2000" dirty="0" err="1">
                <a:latin typeface="+mj-lt"/>
              </a:rPr>
              <a:t>Powerpoint</a:t>
            </a:r>
            <a:r>
              <a:rPr lang="en-US" sz="2000" dirty="0">
                <a:latin typeface="+mj-lt"/>
              </a:rPr>
              <a:t> capabilities.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79218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43CFA0-AB46-C643-8678-6327C46219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hlinkClick r:id="rId3"/>
              </a:rPr>
              <a:t>https://</a:t>
            </a:r>
            <a:r>
              <a:rPr lang="en-US" sz="2400" dirty="0" err="1">
                <a:hlinkClick r:id="rId3"/>
              </a:rPr>
              <a:t>profiles.sc-ctsi.org</a:t>
            </a:r>
            <a:r>
              <a:rPr lang="en-US" sz="2400" dirty="0">
                <a:hlinkClick r:id="rId3"/>
              </a:rPr>
              <a:t>/</a:t>
            </a:r>
            <a:r>
              <a:rPr lang="en-US" sz="2400" dirty="0" err="1">
                <a:hlinkClick r:id="rId3"/>
              </a:rPr>
              <a:t>cecilia.patinosutton</a:t>
            </a:r>
            <a:endParaRPr lang="en-US" sz="2400" dirty="0"/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3814331-96EC-FB4C-BB82-BD62A18FE5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200150"/>
            <a:ext cx="8229600" cy="3004457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6E12790-4CAE-9146-BAE1-B19442D05FFB}"/>
              </a:ext>
            </a:extLst>
          </p:cNvPr>
          <p:cNvSpPr txBox="1"/>
          <p:nvPr/>
        </p:nvSpPr>
        <p:spPr>
          <a:xfrm>
            <a:off x="1905000" y="4282325"/>
            <a:ext cx="2133600" cy="738664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+mj-lt"/>
              </a:rPr>
              <a:t>Lead Master </a:t>
            </a:r>
          </a:p>
          <a:p>
            <a:r>
              <a:rPr lang="en-US" sz="1400" dirty="0">
                <a:latin typeface="+mj-lt"/>
              </a:rPr>
              <a:t>Clinical Translational Research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F510D1-2E30-C140-99D2-5512F9D4316B}"/>
              </a:ext>
            </a:extLst>
          </p:cNvPr>
          <p:cNvSpPr txBox="1"/>
          <p:nvPr/>
        </p:nvSpPr>
        <p:spPr>
          <a:xfrm>
            <a:off x="4191000" y="4266027"/>
            <a:ext cx="2133600" cy="738664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+mj-lt"/>
              </a:rPr>
              <a:t>PI NIH Training Grant in Clinical Translational Research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50A3DB-4EB1-184A-857A-0FCC5B054414}"/>
              </a:ext>
            </a:extLst>
          </p:cNvPr>
          <p:cNvSpPr txBox="1"/>
          <p:nvPr/>
        </p:nvSpPr>
        <p:spPr>
          <a:xfrm>
            <a:off x="6539845" y="4207163"/>
            <a:ext cx="2451755" cy="738664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+mj-lt"/>
              </a:rPr>
              <a:t>Research Interest</a:t>
            </a:r>
          </a:p>
          <a:p>
            <a:r>
              <a:rPr lang="en-US" sz="1400" dirty="0">
                <a:latin typeface="+mj-lt"/>
              </a:rPr>
              <a:t>Asthma</a:t>
            </a:r>
          </a:p>
          <a:p>
            <a:r>
              <a:rPr lang="en-US" sz="1400" dirty="0">
                <a:latin typeface="+mj-lt"/>
              </a:rPr>
              <a:t>Educational Interventions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0E82B1-5A13-344B-8B75-607A531A7E60}"/>
              </a:ext>
            </a:extLst>
          </p:cNvPr>
          <p:cNvSpPr txBox="1"/>
          <p:nvPr/>
        </p:nvSpPr>
        <p:spPr>
          <a:xfrm>
            <a:off x="5562600" y="3181350"/>
            <a:ext cx="2743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solidFill>
                  <a:schemeClr val="accent2">
                    <a:lumMod val="50000"/>
                  </a:schemeClr>
                </a:solidFill>
                <a:latin typeface="+mj-lt"/>
              </a:rPr>
              <a:t>patinosu@med.usc.edu</a:t>
            </a:r>
            <a:endParaRPr lang="en-US" sz="1400" dirty="0">
              <a:solidFill>
                <a:schemeClr val="accent2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478094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4EF47-3FEF-43AB-C68D-56E703ACB7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 if we have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FE38DF-3E81-3737-779C-D64CC5C552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§"/>
            </a:pPr>
            <a:r>
              <a:rPr lang="en-US" sz="2000" dirty="0">
                <a:latin typeface="+mj-lt"/>
              </a:rPr>
              <a:t>Get into your research groups</a:t>
            </a:r>
          </a:p>
          <a:p>
            <a:pPr>
              <a:buFont typeface="Wingdings" pitchFamily="2" charset="2"/>
              <a:buChar char="§"/>
            </a:pPr>
            <a:r>
              <a:rPr lang="en-US" sz="2000" dirty="0">
                <a:latin typeface="+mj-lt"/>
              </a:rPr>
              <a:t>Identify key roles for preparing the poster and oral presentation, e.g.,</a:t>
            </a:r>
          </a:p>
          <a:p>
            <a:pPr lvl="1">
              <a:buFont typeface="Wingdings" pitchFamily="2" charset="2"/>
              <a:buChar char="§"/>
            </a:pPr>
            <a:r>
              <a:rPr lang="en-US" sz="2000" dirty="0">
                <a:latin typeface="+mj-lt"/>
              </a:rPr>
              <a:t>Preparing the Content</a:t>
            </a:r>
          </a:p>
          <a:p>
            <a:pPr lvl="1">
              <a:buFont typeface="Wingdings" pitchFamily="2" charset="2"/>
              <a:buChar char="§"/>
            </a:pPr>
            <a:r>
              <a:rPr lang="en-US" sz="2000" dirty="0">
                <a:latin typeface="+mj-lt"/>
              </a:rPr>
              <a:t>Creating the poster</a:t>
            </a:r>
          </a:p>
          <a:p>
            <a:pPr lvl="1">
              <a:buFont typeface="Wingdings" pitchFamily="2" charset="2"/>
              <a:buChar char="§"/>
            </a:pPr>
            <a:r>
              <a:rPr lang="en-US" sz="2000" dirty="0">
                <a:latin typeface="+mj-lt"/>
              </a:rPr>
              <a:t>Creating the </a:t>
            </a:r>
            <a:r>
              <a:rPr lang="en-US" sz="2000" dirty="0" err="1">
                <a:latin typeface="+mj-lt"/>
              </a:rPr>
              <a:t>powerpoint</a:t>
            </a:r>
            <a:r>
              <a:rPr lang="en-US" sz="2000" dirty="0">
                <a:latin typeface="+mj-lt"/>
              </a:rPr>
              <a:t> presentation</a:t>
            </a:r>
          </a:p>
          <a:p>
            <a:pPr lvl="2">
              <a:buFont typeface="Wingdings" pitchFamily="2" charset="2"/>
              <a:buChar char="§"/>
            </a:pPr>
            <a:r>
              <a:rPr lang="en-US" sz="2000" dirty="0">
                <a:latin typeface="+mj-lt"/>
              </a:rPr>
              <a:t>Deciding who will present what</a:t>
            </a:r>
          </a:p>
          <a:p>
            <a:pPr lvl="2">
              <a:buFont typeface="Wingdings" pitchFamily="2" charset="2"/>
              <a:buChar char="§"/>
            </a:pPr>
            <a:r>
              <a:rPr lang="en-US" sz="2000" dirty="0">
                <a:latin typeface="+mj-lt"/>
              </a:rPr>
              <a:t>Record your presentation and adapt</a:t>
            </a:r>
          </a:p>
          <a:p>
            <a:pPr lvl="2">
              <a:buFont typeface="Wingdings" pitchFamily="2" charset="2"/>
              <a:buChar char="§"/>
            </a:pPr>
            <a:r>
              <a:rPr lang="en-US" sz="2000" dirty="0">
                <a:latin typeface="+mj-lt"/>
              </a:rPr>
              <a:t>Practice schedule</a:t>
            </a:r>
          </a:p>
          <a:p>
            <a:pPr lvl="1">
              <a:buFont typeface="Wingdings" pitchFamily="2" charset="2"/>
              <a:buChar char="§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65935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81093AF8-4B58-8344-ABE2-2A02A6BD88D9}"/>
              </a:ext>
            </a:extLst>
          </p:cNvPr>
          <p:cNvSpPr txBox="1"/>
          <p:nvPr/>
        </p:nvSpPr>
        <p:spPr>
          <a:xfrm>
            <a:off x="2818542" y="1010962"/>
            <a:ext cx="1572946" cy="1408078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b="1" dirty="0" err="1">
                <a:solidFill>
                  <a:schemeClr val="accent1"/>
                </a:solidFill>
                <a:latin typeface="+mj-lt"/>
              </a:rPr>
              <a:t>Impacto</a:t>
            </a:r>
            <a:endParaRPr lang="en-US" sz="1200" b="1" dirty="0">
              <a:solidFill>
                <a:schemeClr val="accent1"/>
              </a:solidFill>
              <a:latin typeface="+mj-lt"/>
            </a:endParaRPr>
          </a:p>
          <a:p>
            <a:r>
              <a:rPr lang="en-US" sz="1200" dirty="0">
                <a:latin typeface="+mj-lt"/>
              </a:rPr>
              <a:t>▾</a:t>
            </a:r>
            <a:r>
              <a:rPr lang="en-US" sz="1200" dirty="0" err="1">
                <a:latin typeface="+mj-lt"/>
              </a:rPr>
              <a:t>Severidad</a:t>
            </a:r>
            <a:endParaRPr lang="en-US" sz="1200" dirty="0">
              <a:latin typeface="+mj-lt"/>
            </a:endParaRPr>
          </a:p>
          <a:p>
            <a:r>
              <a:rPr lang="en-US" sz="1200" dirty="0">
                <a:latin typeface="+mj-lt"/>
              </a:rPr>
              <a:t>▾</a:t>
            </a:r>
            <a:r>
              <a:rPr lang="en-US" sz="1200" dirty="0" err="1">
                <a:latin typeface="+mj-lt"/>
              </a:rPr>
              <a:t>Internaciones</a:t>
            </a:r>
            <a:endParaRPr lang="en-US" sz="1200" dirty="0">
              <a:latin typeface="+mj-lt"/>
            </a:endParaRPr>
          </a:p>
          <a:p>
            <a:r>
              <a:rPr lang="en-US" sz="1200" dirty="0">
                <a:latin typeface="+mj-lt"/>
              </a:rPr>
              <a:t>▾</a:t>
            </a:r>
            <a:r>
              <a:rPr lang="en-US" sz="1200" dirty="0" err="1">
                <a:latin typeface="+mj-lt"/>
              </a:rPr>
              <a:t>Costo</a:t>
            </a:r>
            <a:endParaRPr lang="en-US" sz="1200" dirty="0">
              <a:latin typeface="+mj-lt"/>
            </a:endParaRPr>
          </a:p>
          <a:p>
            <a:r>
              <a:rPr lang="en-US" sz="1200" dirty="0">
                <a:latin typeface="+mj-lt"/>
              </a:rPr>
              <a:t>▾</a:t>
            </a:r>
            <a:r>
              <a:rPr lang="en-US" sz="1200" dirty="0" err="1">
                <a:latin typeface="+mj-lt"/>
              </a:rPr>
              <a:t>Mortalidad</a:t>
            </a:r>
            <a:endParaRPr lang="en-US" sz="1200" dirty="0">
              <a:latin typeface="+mj-lt"/>
            </a:endParaRPr>
          </a:p>
          <a:p>
            <a:r>
              <a:rPr lang="en-US" sz="1200" dirty="0">
                <a:latin typeface="+mj-lt"/>
              </a:rPr>
              <a:t>▵Calidad de </a:t>
            </a:r>
            <a:r>
              <a:rPr lang="en-US" sz="1200" dirty="0" err="1">
                <a:latin typeface="+mj-lt"/>
              </a:rPr>
              <a:t>vida</a:t>
            </a:r>
            <a:endParaRPr lang="en-US" sz="1200" dirty="0">
              <a:latin typeface="+mj-lt"/>
            </a:endParaRPr>
          </a:p>
          <a:p>
            <a:endParaRPr lang="en-US" sz="135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BC03E0-F04B-F944-9E90-A880AC6D0B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8153" y="-9175"/>
            <a:ext cx="7258050" cy="422672"/>
          </a:xfrm>
        </p:spPr>
        <p:txBody>
          <a:bodyPr/>
          <a:lstStyle/>
          <a:p>
            <a:br>
              <a:rPr lang="en-US" sz="2400" dirty="0"/>
            </a:br>
            <a:r>
              <a:rPr lang="en-US" sz="2400" dirty="0"/>
              <a:t>Clinical and Translational Research Paradigm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155FEDD3-8A76-3441-B0D6-58995CEB1B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37647" y="666751"/>
            <a:ext cx="4736753" cy="428084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F3F7CAC-0597-0C49-8021-99D90C984F3D}"/>
              </a:ext>
            </a:extLst>
          </p:cNvPr>
          <p:cNvSpPr/>
          <p:nvPr/>
        </p:nvSpPr>
        <p:spPr>
          <a:xfrm>
            <a:off x="4391488" y="4767048"/>
            <a:ext cx="44839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ncats.nih.gov</a:t>
            </a:r>
            <a:r>
              <a:rPr lang="en-US" dirty="0"/>
              <a:t>/translation/spectrum</a:t>
            </a:r>
          </a:p>
        </p:txBody>
      </p:sp>
    </p:spTree>
    <p:extLst>
      <p:ext uri="{BB962C8B-B14F-4D97-AF65-F5344CB8AC3E}">
        <p14:creationId xmlns:p14="http://schemas.microsoft.com/office/powerpoint/2010/main" val="3164403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325814-4814-2143-B259-FAA5D27829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cs typeface="Arial" panose="020B0604020202020204" pitchFamily="34" charset="0"/>
              </a:rPr>
              <a:t>Why I am Interested in You.....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197DDD-F4E7-1D41-B129-E1D51318B7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168497"/>
            <a:ext cx="7886700" cy="3263504"/>
          </a:xfrm>
        </p:spPr>
        <p:txBody>
          <a:bodyPr>
            <a:normAutofit lnSpcReduction="10000"/>
          </a:bodyPr>
          <a:lstStyle/>
          <a:p>
            <a:pPr>
              <a:buFont typeface="Wingdings" pitchFamily="2" charset="2"/>
              <a:buChar char="§"/>
            </a:pPr>
            <a:r>
              <a:rPr lang="en-US" dirty="0">
                <a:latin typeface="+mj-lt"/>
                <a:cs typeface="Arial" panose="020B0604020202020204" pitchFamily="34" charset="0"/>
              </a:rPr>
              <a:t>I am interested in </a:t>
            </a:r>
            <a:r>
              <a:rPr lang="en-US" b="1" u="sng" dirty="0">
                <a:solidFill>
                  <a:schemeClr val="accent2">
                    <a:lumMod val="50000"/>
                  </a:schemeClr>
                </a:solidFill>
                <a:latin typeface="+mj-lt"/>
                <a:cs typeface="Arial" panose="020B0604020202020204" pitchFamily="34" charset="0"/>
              </a:rPr>
              <a:t>improving the health of humans </a:t>
            </a:r>
            <a:r>
              <a:rPr lang="en-US" dirty="0">
                <a:latin typeface="+mj-lt"/>
                <a:cs typeface="Arial" panose="020B0604020202020204" pitchFamily="34" charset="0"/>
              </a:rPr>
              <a:t>by training researchers to conduct high quality, rigorous and reproducible research studies</a:t>
            </a:r>
          </a:p>
          <a:p>
            <a:pPr>
              <a:buFont typeface="Wingdings" pitchFamily="2" charset="2"/>
              <a:buChar char="§"/>
            </a:pPr>
            <a:r>
              <a:rPr lang="en-US" b="1" u="sng" dirty="0">
                <a:solidFill>
                  <a:schemeClr val="accent2">
                    <a:lumMod val="50000"/>
                  </a:schemeClr>
                </a:solidFill>
                <a:latin typeface="+mj-lt"/>
                <a:cs typeface="Arial" panose="020B0604020202020204" pitchFamily="34" charset="0"/>
              </a:rPr>
              <a:t>High quality research </a:t>
            </a:r>
            <a:r>
              <a:rPr lang="en-US" dirty="0">
                <a:latin typeface="+mj-lt"/>
                <a:cs typeface="Arial" panose="020B0604020202020204" pitchFamily="34" charset="0"/>
              </a:rPr>
              <a:t>has a better chance of improving the health of individuals</a:t>
            </a:r>
          </a:p>
          <a:p>
            <a:pPr>
              <a:buFont typeface="Wingdings" pitchFamily="2" charset="2"/>
              <a:buChar char="§"/>
            </a:pPr>
            <a:r>
              <a:rPr lang="en-US" dirty="0">
                <a:latin typeface="+mj-lt"/>
                <a:cs typeface="Arial" panose="020B0604020202020204" pitchFamily="34" charset="0"/>
              </a:rPr>
              <a:t>High quality </a:t>
            </a:r>
            <a:r>
              <a:rPr lang="en-US" b="1" u="sng" dirty="0">
                <a:solidFill>
                  <a:schemeClr val="accent2">
                    <a:lumMod val="50000"/>
                  </a:schemeClr>
                </a:solidFill>
                <a:latin typeface="+mj-lt"/>
                <a:cs typeface="Arial" panose="020B0604020202020204" pitchFamily="34" charset="0"/>
              </a:rPr>
              <a:t>reporting </a:t>
            </a:r>
            <a:r>
              <a:rPr lang="en-US" dirty="0">
                <a:latin typeface="+mj-lt"/>
                <a:cs typeface="Arial" panose="020B0604020202020204" pitchFamily="34" charset="0"/>
              </a:rPr>
              <a:t>of research has a better chance of getting buy-in from the health community and thus getting translated to health care decision making.</a:t>
            </a:r>
          </a:p>
          <a:p>
            <a:pPr>
              <a:buFont typeface="Wingdings" pitchFamily="2" charset="2"/>
              <a:buChar char="§"/>
            </a:pPr>
            <a:r>
              <a:rPr lang="en-US" dirty="0">
                <a:latin typeface="+mj-lt"/>
                <a:cs typeface="Arial" panose="020B0604020202020204" pitchFamily="34" charset="0"/>
              </a:rPr>
              <a:t>As a researcher you will need to write research abstracts and present posters: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>
                <a:latin typeface="+mj-lt"/>
                <a:cs typeface="Arial" panose="020B0604020202020204" pitchFamily="34" charset="0"/>
              </a:rPr>
              <a:t>As part of a research training program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>
                <a:latin typeface="+mj-lt"/>
                <a:cs typeface="Arial" panose="020B0604020202020204" pitchFamily="34" charset="0"/>
              </a:rPr>
              <a:t>When presenting your research at a conference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>
                <a:latin typeface="+mj-lt"/>
                <a:cs typeface="Arial" panose="020B0604020202020204" pitchFamily="34" charset="0"/>
              </a:rPr>
              <a:t>When Applying for a grant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>
                <a:latin typeface="+mj-lt"/>
                <a:cs typeface="Arial" panose="020B0604020202020204" pitchFamily="34" charset="0"/>
              </a:rPr>
              <a:t>When Publishing </a:t>
            </a:r>
          </a:p>
          <a:p>
            <a:pPr>
              <a:buFont typeface="Wingdings" pitchFamily="2" charset="2"/>
              <a:buChar char="§"/>
            </a:pPr>
            <a:r>
              <a:rPr lang="en-US" dirty="0">
                <a:latin typeface="+mj-lt"/>
                <a:cs typeface="Arial" panose="020B0604020202020204" pitchFamily="34" charset="0"/>
              </a:rPr>
              <a:t>Thus, high quality reporting of research within the context of a </a:t>
            </a:r>
            <a:r>
              <a:rPr lang="en-US" b="1" u="sng" dirty="0">
                <a:solidFill>
                  <a:schemeClr val="accent2">
                    <a:lumMod val="50000"/>
                  </a:schemeClr>
                </a:solidFill>
                <a:latin typeface="+mj-lt"/>
                <a:cs typeface="Arial" panose="020B0604020202020204" pitchFamily="34" charset="0"/>
              </a:rPr>
              <a:t>research abstract and a poster </a:t>
            </a:r>
            <a:r>
              <a:rPr lang="en-US" dirty="0">
                <a:latin typeface="+mj-lt"/>
              </a:rPr>
              <a:t>are</a:t>
            </a:r>
            <a:r>
              <a:rPr lang="en-US" dirty="0">
                <a:latin typeface="+mj-lt"/>
                <a:cs typeface="Arial" panose="020B0604020202020204" pitchFamily="34" charset="0"/>
              </a:rPr>
              <a:t> of key importance</a:t>
            </a:r>
          </a:p>
          <a:p>
            <a:pPr>
              <a:buFont typeface="Wingdings" pitchFamily="2" charset="2"/>
              <a:buChar char="§"/>
            </a:pPr>
            <a:r>
              <a:rPr lang="en-US" dirty="0">
                <a:latin typeface="+mj-lt"/>
                <a:cs typeface="Arial" panose="020B0604020202020204" pitchFamily="34" charset="0"/>
              </a:rPr>
              <a:t>The abstract and poster may be the </a:t>
            </a:r>
            <a:r>
              <a:rPr lang="en-US" b="1" u="sng" dirty="0">
                <a:solidFill>
                  <a:schemeClr val="accent2">
                    <a:lumMod val="50000"/>
                  </a:schemeClr>
                </a:solidFill>
                <a:latin typeface="+mj-lt"/>
                <a:cs typeface="Arial" panose="020B0604020202020204" pitchFamily="34" charset="0"/>
              </a:rPr>
              <a:t>only product that is read </a:t>
            </a:r>
            <a:r>
              <a:rPr lang="en-US" dirty="0">
                <a:latin typeface="+mj-lt"/>
                <a:cs typeface="Arial" panose="020B0604020202020204" pitchFamily="34" charset="0"/>
              </a:rPr>
              <a:t>by the research community!</a:t>
            </a:r>
          </a:p>
          <a:p>
            <a:pPr marL="342900" lvl="1" indent="0">
              <a:buNone/>
            </a:pPr>
            <a:endParaRPr lang="en-US" dirty="0"/>
          </a:p>
          <a:p>
            <a:pPr lvl="2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8654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193E6-DB04-A04D-AB58-78EAC8C76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cs typeface="Arial" panose="020B0604020202020204" pitchFamily="34" charset="0"/>
              </a:rPr>
              <a:t>Research Abstract: Definition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D2C272-508C-DD42-BE87-F5FA255E83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23950"/>
            <a:ext cx="8229600" cy="3394472"/>
          </a:xfrm>
        </p:spPr>
        <p:txBody>
          <a:bodyPr>
            <a:normAutofit/>
          </a:bodyPr>
          <a:lstStyle/>
          <a:p>
            <a:pPr>
              <a:buClr>
                <a:schemeClr val="accent2">
                  <a:lumMod val="50000"/>
                </a:schemeClr>
              </a:buClr>
              <a:buFont typeface="Wingdings" pitchFamily="2" charset="2"/>
              <a:buChar char="§"/>
            </a:pPr>
            <a:r>
              <a:rPr lang="en-US" sz="2000" dirty="0">
                <a:latin typeface="+mj-lt"/>
                <a:cs typeface="Arial" panose="020B0604020202020204" pitchFamily="34" charset="0"/>
              </a:rPr>
              <a:t>It is an abbreviated and </a:t>
            </a:r>
            <a:r>
              <a:rPr lang="en-US" sz="2000" b="1" u="sng" dirty="0">
                <a:solidFill>
                  <a:schemeClr val="accent2">
                    <a:lumMod val="50000"/>
                  </a:schemeClr>
                </a:solidFill>
                <a:latin typeface="+mj-lt"/>
                <a:cs typeface="Arial" panose="020B0604020202020204" pitchFamily="34" charset="0"/>
              </a:rPr>
              <a:t>structured</a:t>
            </a:r>
            <a:r>
              <a:rPr lang="en-US" sz="2000" dirty="0">
                <a:latin typeface="+mj-lt"/>
                <a:cs typeface="Arial" panose="020B0604020202020204" pitchFamily="34" charset="0"/>
              </a:rPr>
              <a:t> description of a research study</a:t>
            </a:r>
          </a:p>
          <a:p>
            <a:pPr>
              <a:buClr>
                <a:schemeClr val="accent2">
                  <a:lumMod val="50000"/>
                </a:schemeClr>
              </a:buClr>
              <a:buFont typeface="Wingdings" pitchFamily="2" charset="2"/>
              <a:buChar char="§"/>
            </a:pPr>
            <a:endParaRPr lang="en-US" sz="2000" dirty="0">
              <a:latin typeface="+mj-lt"/>
              <a:cs typeface="Arial" panose="020B0604020202020204" pitchFamily="34" charset="0"/>
            </a:endParaRPr>
          </a:p>
          <a:p>
            <a:pPr>
              <a:buClr>
                <a:schemeClr val="accent2">
                  <a:lumMod val="50000"/>
                </a:schemeClr>
              </a:buClr>
              <a:buFont typeface="Wingdings" pitchFamily="2" charset="2"/>
              <a:buChar char="§"/>
            </a:pPr>
            <a:r>
              <a:rPr lang="en-US" sz="2000" dirty="0">
                <a:latin typeface="+mj-lt"/>
                <a:cs typeface="Arial" panose="020B0604020202020204" pitchFamily="34" charset="0"/>
              </a:rPr>
              <a:t>Short summary of the completed research</a:t>
            </a:r>
          </a:p>
        </p:txBody>
      </p:sp>
    </p:spTree>
    <p:extLst>
      <p:ext uri="{BB962C8B-B14F-4D97-AF65-F5344CB8AC3E}">
        <p14:creationId xmlns:p14="http://schemas.microsoft.com/office/powerpoint/2010/main" val="32565606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30D998-BF6B-CD4C-AD0B-576CDACDA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Have you ever written a Research Abstract?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D210EE-DC89-2644-996E-98F0B74624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080" y="2222072"/>
            <a:ext cx="7886700" cy="68818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300" dirty="0"/>
              <a:t>What strategy did you use?</a:t>
            </a:r>
          </a:p>
        </p:txBody>
      </p:sp>
    </p:spTree>
    <p:extLst>
      <p:ext uri="{BB962C8B-B14F-4D97-AF65-F5344CB8AC3E}">
        <p14:creationId xmlns:p14="http://schemas.microsoft.com/office/powerpoint/2010/main" val="3144479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5092E3C2-24DE-7044-8344-983CD98CF0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47800" y="0"/>
            <a:ext cx="4094226" cy="497890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B5820C9-C3F7-D54D-8CAE-73ADC7569259}"/>
              </a:ext>
            </a:extLst>
          </p:cNvPr>
          <p:cNvSpPr txBox="1"/>
          <p:nvPr/>
        </p:nvSpPr>
        <p:spPr>
          <a:xfrm>
            <a:off x="6172200" y="742950"/>
            <a:ext cx="23622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This is a study about the association between an exposure and an outcome. </a:t>
            </a:r>
          </a:p>
          <a:p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What other types of studies are there?</a:t>
            </a:r>
          </a:p>
          <a:p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The sections of the abstract can vary based on the study type. </a:t>
            </a:r>
          </a:p>
        </p:txBody>
      </p:sp>
    </p:spTree>
    <p:extLst>
      <p:ext uri="{BB962C8B-B14F-4D97-AF65-F5344CB8AC3E}">
        <p14:creationId xmlns:p14="http://schemas.microsoft.com/office/powerpoint/2010/main" val="1128316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D9A21-C26D-3F46-87E8-1251A10E4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BF4E9F7F-C3CF-AC41-9758-581936C573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209550"/>
            <a:ext cx="4376709" cy="4909012"/>
          </a:xfrm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ADF2F884-52C9-9B4B-819B-C634D7E89E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0600" y="139654"/>
            <a:ext cx="4094226" cy="4978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306119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xecutive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2879</TotalTime>
  <Words>905</Words>
  <Application>Microsoft Macintosh PowerPoint</Application>
  <PresentationFormat>On-screen Show (16:9)</PresentationFormat>
  <Paragraphs>131</Paragraphs>
  <Slides>30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8" baseType="lpstr">
      <vt:lpstr>Arial</vt:lpstr>
      <vt:lpstr>Bebas Neue</vt:lpstr>
      <vt:lpstr>Calibri</vt:lpstr>
      <vt:lpstr>Century Gothic</vt:lpstr>
      <vt:lpstr>Courier New</vt:lpstr>
      <vt:lpstr>Palatino Linotype</vt:lpstr>
      <vt:lpstr>Wingdings</vt:lpstr>
      <vt:lpstr>1_Office Theme</vt:lpstr>
      <vt:lpstr>Tips for Writing  a Research Abstract and  Creating a Research Poster  LAsBEST@USC Summer Seminar  July 1, 2022 </vt:lpstr>
      <vt:lpstr>Goals for today</vt:lpstr>
      <vt:lpstr>https://profiles.sc-ctsi.org/cecilia.patinosutton</vt:lpstr>
      <vt:lpstr> Clinical and Translational Research Paradigm</vt:lpstr>
      <vt:lpstr>Why I am Interested in You.....</vt:lpstr>
      <vt:lpstr>Research Abstract: Definition</vt:lpstr>
      <vt:lpstr>Have you ever written a Research Abstract?</vt:lpstr>
      <vt:lpstr>PowerPoint Presentation</vt:lpstr>
      <vt:lpstr>PowerPoint Presentation</vt:lpstr>
      <vt:lpstr>What other types of study designs are there?</vt:lpstr>
      <vt:lpstr>A tool to help you write a rigorous abstract for your study.</vt:lpstr>
      <vt:lpstr>PowerPoint Presentation</vt:lpstr>
      <vt:lpstr>What is a reporting guideline?</vt:lpstr>
      <vt:lpstr>PowerPoint Presentation</vt:lpstr>
      <vt:lpstr>PowerPoint Presentation</vt:lpstr>
      <vt:lpstr>PowerPoint Presentation</vt:lpstr>
      <vt:lpstr>Abstract: Summary and Lessons Learned</vt:lpstr>
      <vt:lpstr>Have you ever created and presented a Research Poster?</vt:lpstr>
      <vt:lpstr>Poster Presentation </vt:lpstr>
      <vt:lpstr>LA BEST Dataset Description</vt:lpstr>
      <vt:lpstr>LA Best Poster Presentation Guidelines</vt:lpstr>
      <vt:lpstr>Analysis Objectives</vt:lpstr>
      <vt:lpstr>Group Projects</vt:lpstr>
      <vt:lpstr>Example of a Poster Layout</vt:lpstr>
      <vt:lpstr>PowerPoint Presentation</vt:lpstr>
      <vt:lpstr>LAsBEST@USC Instructions</vt:lpstr>
      <vt:lpstr>You have access to a template</vt:lpstr>
      <vt:lpstr>Preparing for the Oral Presentation</vt:lpstr>
      <vt:lpstr>Let’s summarize what we learned</vt:lpstr>
      <vt:lpstr>Exercise: if we have time</vt:lpstr>
    </vt:vector>
  </TitlesOfParts>
  <Company>CHLA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Systematic Review Retreat for Researchers</dc:title>
  <dc:creator>Lynn Kysh</dc:creator>
  <cp:lastModifiedBy>Patino-Sutton, Cecilia</cp:lastModifiedBy>
  <cp:revision>99</cp:revision>
  <dcterms:created xsi:type="dcterms:W3CDTF">2017-08-17T22:29:22Z</dcterms:created>
  <dcterms:modified xsi:type="dcterms:W3CDTF">2022-07-01T18:31:09Z</dcterms:modified>
</cp:coreProperties>
</file>